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47"/>
  </p:notesMasterIdLst>
  <p:sldIdLst>
    <p:sldId id="328" r:id="rId2"/>
    <p:sldId id="331" r:id="rId3"/>
    <p:sldId id="333" r:id="rId4"/>
    <p:sldId id="334" r:id="rId5"/>
    <p:sldId id="336" r:id="rId6"/>
    <p:sldId id="338" r:id="rId7"/>
    <p:sldId id="337" r:id="rId8"/>
    <p:sldId id="339" r:id="rId9"/>
    <p:sldId id="340" r:id="rId10"/>
    <p:sldId id="350" r:id="rId11"/>
    <p:sldId id="341" r:id="rId12"/>
    <p:sldId id="342" r:id="rId13"/>
    <p:sldId id="344" r:id="rId14"/>
    <p:sldId id="343" r:id="rId15"/>
    <p:sldId id="351" r:id="rId16"/>
    <p:sldId id="345" r:id="rId17"/>
    <p:sldId id="346" r:id="rId18"/>
    <p:sldId id="389" r:id="rId19"/>
    <p:sldId id="381" r:id="rId20"/>
    <p:sldId id="352" r:id="rId21"/>
    <p:sldId id="353" r:id="rId22"/>
    <p:sldId id="354" r:id="rId23"/>
    <p:sldId id="355" r:id="rId24"/>
    <p:sldId id="356" r:id="rId25"/>
    <p:sldId id="357" r:id="rId26"/>
    <p:sldId id="361" r:id="rId27"/>
    <p:sldId id="362" r:id="rId28"/>
    <p:sldId id="363" r:id="rId29"/>
    <p:sldId id="358" r:id="rId30"/>
    <p:sldId id="359" r:id="rId31"/>
    <p:sldId id="364" r:id="rId32"/>
    <p:sldId id="365" r:id="rId33"/>
    <p:sldId id="366" r:id="rId34"/>
    <p:sldId id="368" r:id="rId35"/>
    <p:sldId id="367" r:id="rId36"/>
    <p:sldId id="360" r:id="rId37"/>
    <p:sldId id="369" r:id="rId38"/>
    <p:sldId id="370" r:id="rId39"/>
    <p:sldId id="371" r:id="rId40"/>
    <p:sldId id="373" r:id="rId41"/>
    <p:sldId id="384" r:id="rId42"/>
    <p:sldId id="385" r:id="rId43"/>
    <p:sldId id="386" r:id="rId44"/>
    <p:sldId id="387" r:id="rId45"/>
    <p:sldId id="388" r:id="rId46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简介" id="{9B0E8B7A-DD00-854A-93F1-166674D8743F}">
          <p14:sldIdLst>
            <p14:sldId id="328"/>
            <p14:sldId id="331"/>
            <p14:sldId id="333"/>
          </p14:sldIdLst>
        </p14:section>
        <p14:section name="推送通知的呈现效果" id="{BB052D5E-EFD0-0E42-8532-77AF66FB5DC7}">
          <p14:sldIdLst>
            <p14:sldId id="334"/>
            <p14:sldId id="336"/>
            <p14:sldId id="338"/>
            <p14:sldId id="337"/>
            <p14:sldId id="339"/>
            <p14:sldId id="340"/>
            <p14:sldId id="350"/>
          </p14:sldIdLst>
        </p14:section>
        <p14:section name="本地推送通知" id="{3BFEBDF2-2B12-F345-923C-92507D48D0A0}">
          <p14:sldIdLst>
            <p14:sldId id="341"/>
            <p14:sldId id="342"/>
            <p14:sldId id="344"/>
            <p14:sldId id="343"/>
            <p14:sldId id="351"/>
          </p14:sldIdLst>
        </p14:section>
        <p14:section name="远程推送通知" id="{CD8BD7BB-274C-FF48-A973-99BE798709DA}">
          <p14:sldIdLst>
            <p14:sldId id="345"/>
            <p14:sldId id="346"/>
            <p14:sldId id="389"/>
            <p14:sldId id="381"/>
          </p14:sldIdLst>
        </p14:section>
        <p14:section name="证书配置" id="{E66FD8EA-831B-344D-8C1E-4FD076EDE91C}">
          <p14:sldIdLst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注册远程推送通知" id="{85B9C96C-37BA-2C4E-8654-15CAD3BD4426}">
          <p14:sldIdLst>
            <p14:sldId id="361"/>
            <p14:sldId id="362"/>
            <p14:sldId id="363"/>
          </p14:sldIdLst>
        </p14:section>
        <p14:section name="官方文档" id="{F74DC882-473F-D34C-A161-657670A4C4D8}">
          <p14:sldIdLst>
            <p14:sldId id="358"/>
            <p14:sldId id="359"/>
          </p14:sldIdLst>
        </p14:section>
        <p14:section name="PushMeBaby" id="{048461EC-4B8C-8241-8250-851547F9D587}">
          <p14:sldIdLst>
            <p14:sldId id="364"/>
            <p14:sldId id="365"/>
            <p14:sldId id="366"/>
            <p14:sldId id="368"/>
            <p14:sldId id="367"/>
          </p14:sldIdLst>
        </p14:section>
        <p14:section name="JPush" id="{10D9C6BF-1907-D048-9A32-62D6EDDFC701}">
          <p14:sldIdLst>
            <p14:sldId id="360"/>
            <p14:sldId id="369"/>
            <p14:sldId id="370"/>
            <p14:sldId id="371"/>
            <p14:sldId id="373"/>
            <p14:sldId id="384"/>
            <p14:sldId id="385"/>
            <p14:sldId id="386"/>
            <p14:sldId id="387"/>
            <p14:sldId id="38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1" autoAdjust="0"/>
    <p:restoredTop sz="99814" autoAdjust="0"/>
  </p:normalViewPr>
  <p:slideViewPr>
    <p:cSldViewPr snapToGrid="0" snapToObjects="1">
      <p:cViewPr varScale="1">
        <p:scale>
          <a:sx n="105" d="100"/>
          <a:sy n="105" d="100"/>
        </p:scale>
        <p:origin x="-370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3C532-1D52-084F-ADDA-E5588BE0641E}" type="datetimeFigureOut">
              <a:rPr kumimoji="1" lang="zh-CN" altLang="en-US" smtClean="0"/>
              <a:t>15/11/15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50903-560B-5A4D-8B49-0FB38A3D28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528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business_landing_he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858"/>
            <a:ext cx="9144000" cy="275938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00" y="-4271"/>
            <a:ext cx="1393548" cy="1393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746" y="4624668"/>
            <a:ext cx="8498454" cy="933450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746" y="5562599"/>
            <a:ext cx="8498454" cy="748553"/>
          </a:xfrm>
        </p:spPr>
        <p:txBody>
          <a:bodyPr>
            <a:normAutofit/>
          </a:bodyPr>
          <a:lstStyle>
            <a:lvl1pPr marL="0" indent="0" algn="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  <p:grpSp>
        <p:nvGrpSpPr>
          <p:cNvPr id="10" name="组 9"/>
          <p:cNvGrpSpPr/>
          <p:nvPr/>
        </p:nvGrpSpPr>
        <p:grpSpPr>
          <a:xfrm>
            <a:off x="97685" y="117792"/>
            <a:ext cx="6148481" cy="494578"/>
            <a:chOff x="0" y="-7821"/>
            <a:chExt cx="7343775" cy="609396"/>
          </a:xfrm>
        </p:grpSpPr>
        <p:pic>
          <p:nvPicPr>
            <p:cNvPr id="11" name="Picture 11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-7821"/>
              <a:ext cx="1582737" cy="60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2"/>
            <p:cNvSpPr>
              <a:spLocks noChangeArrowheads="1"/>
            </p:cNvSpPr>
            <p:nvPr userDrawn="1"/>
          </p:nvSpPr>
          <p:spPr bwMode="auto">
            <a:xfrm>
              <a:off x="1582737" y="25092"/>
              <a:ext cx="57610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/>
              <a:r>
                <a:rPr lang="en-US" altLang="zh-CN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—</a:t>
              </a:r>
              <a:r>
                <a:rPr lang="zh-CN" altLang="en-US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高级软件人才实作培训专家</a:t>
              </a:r>
              <a:r>
                <a:rPr lang="en-US" altLang="zh-CN" sz="2400" b="1" dirty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!</a:t>
              </a:r>
            </a:p>
          </p:txBody>
        </p:sp>
      </p:grpSp>
      <p:sp>
        <p:nvSpPr>
          <p:cNvPr id="13" name="Rectangle 5"/>
          <p:cNvSpPr txBox="1">
            <a:spLocks noChangeArrowheads="1"/>
          </p:cNvSpPr>
          <p:nvPr/>
        </p:nvSpPr>
        <p:spPr bwMode="auto">
          <a:xfrm>
            <a:off x="2995520" y="6400800"/>
            <a:ext cx="315296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北京传智播客教育 </a:t>
            </a:r>
            <a:r>
              <a:rPr lang="en-US" sz="14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www.itcast.cn</a:t>
            </a:r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Eurostile"/>
              <a:ea typeface="微软雅黑"/>
              <a:cs typeface="Eurostil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4504134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728009"/>
            <a:ext cx="3460658" cy="541561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4504134" cy="2147888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照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4504134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4504134" cy="2147888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5" name="图片 4" descr="overview_it_cen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6" y="1570254"/>
            <a:ext cx="3642811" cy="371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4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905" y="4424082"/>
            <a:ext cx="7495018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711794"/>
            <a:ext cx="7495018" cy="370475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905" y="5257799"/>
            <a:ext cx="7495018" cy="885825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8" y="188912"/>
            <a:ext cx="8823325" cy="5449887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4059150"/>
            <a:ext cx="6400800" cy="1841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19175"/>
            <a:ext cx="7772400" cy="3039975"/>
          </a:xfr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4150809"/>
            <a:ext cx="6400800" cy="1636754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15/11/15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4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4" y="623504"/>
            <a:ext cx="8128599" cy="827471"/>
          </a:xfrm>
        </p:spPr>
        <p:txBody>
          <a:bodyPr/>
          <a:lstStyle>
            <a:lvl1pPr>
              <a:defRPr b="0" i="0">
                <a:latin typeface="Eurostile"/>
                <a:cs typeface="Eurostile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4" y="1450976"/>
            <a:ext cx="8128599" cy="4675188"/>
          </a:xfrm>
        </p:spPr>
        <p:txBody>
          <a:bodyPr/>
          <a:lstStyle>
            <a:lvl1pPr>
              <a:defRPr>
                <a:latin typeface="Eurostile"/>
                <a:cs typeface="Eurostile"/>
              </a:defRPr>
            </a:lvl1pPr>
            <a:lvl2pPr>
              <a:defRPr>
                <a:latin typeface="Eurostile"/>
                <a:cs typeface="Eurostile"/>
              </a:defRPr>
            </a:lvl2pPr>
            <a:lvl3pPr>
              <a:defRPr>
                <a:latin typeface="Eurostile"/>
                <a:cs typeface="Eurostile"/>
              </a:defRPr>
            </a:lvl3pPr>
            <a:lvl4pPr>
              <a:defRPr>
                <a:latin typeface="Eurostile"/>
                <a:cs typeface="Eurostile"/>
              </a:defRPr>
            </a:lvl4pPr>
            <a:lvl5pPr>
              <a:defRPr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65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8128599" cy="995082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7" y="1129553"/>
            <a:ext cx="8128555" cy="610057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urostile"/>
                <a:ea typeface="华文细黑"/>
                <a:cs typeface="Eurostil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1130948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739610"/>
            <a:ext cx="3657600" cy="438655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739610"/>
            <a:ext cx="3657600" cy="438655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070847"/>
            <a:ext cx="3657600" cy="405531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070847"/>
            <a:ext cx="3657600" cy="405531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1739610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1748118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、顶部和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739610"/>
            <a:ext cx="8128556" cy="22123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3951923"/>
            <a:ext cx="8128556" cy="217900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774478"/>
            <a:ext cx="3451225" cy="54987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774478"/>
            <a:ext cx="4597399" cy="549879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/>
        </p:nvGrpSpPr>
        <p:grpSpPr>
          <a:xfrm>
            <a:off x="97685" y="117792"/>
            <a:ext cx="6148481" cy="494578"/>
            <a:chOff x="0" y="-7821"/>
            <a:chExt cx="7343775" cy="609396"/>
          </a:xfrm>
        </p:grpSpPr>
        <p:pic>
          <p:nvPicPr>
            <p:cNvPr id="7" name="Picture 11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-7821"/>
              <a:ext cx="1582737" cy="60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12"/>
            <p:cNvSpPr>
              <a:spLocks noChangeArrowheads="1"/>
            </p:cNvSpPr>
            <p:nvPr userDrawn="1"/>
          </p:nvSpPr>
          <p:spPr bwMode="auto">
            <a:xfrm>
              <a:off x="1582737" y="25092"/>
              <a:ext cx="57610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/>
              <a:r>
                <a:rPr lang="en-US" altLang="zh-CN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—</a:t>
              </a:r>
              <a:r>
                <a:rPr lang="zh-CN" altLang="en-US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高级软件人才实作培训专家</a:t>
              </a:r>
              <a:r>
                <a:rPr lang="en-US" altLang="zh-CN" sz="2400" b="1" dirty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!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544" y="2541"/>
            <a:ext cx="1376679" cy="137667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623504"/>
            <a:ext cx="8128599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739610"/>
            <a:ext cx="8128599" cy="4386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 bwMode="auto">
          <a:xfrm>
            <a:off x="2995520" y="6400800"/>
            <a:ext cx="315296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北京传智播客教育 </a:t>
            </a:r>
            <a:r>
              <a:rPr lang="en-US" sz="14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www.itcast.cn</a:t>
            </a:r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Eurostile"/>
              <a:ea typeface="微软雅黑"/>
              <a:cs typeface="Eurostil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accent1"/>
          </a:solidFill>
          <a:latin typeface="Eurostile"/>
          <a:ea typeface="微软雅黑"/>
          <a:cs typeface="Eurostile"/>
        </a:defRPr>
      </a:lvl1pPr>
    </p:titleStyle>
    <p:bodyStyle>
      <a:lvl1pPr marL="228600" indent="-228600" algn="l" defTabSz="914400" rtl="0" eaLnBrk="1" latinLnBrk="0" hangingPunct="1">
        <a:spcBef>
          <a:spcPts val="8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tefanhafeneger/PushMeBaby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push.cn" TargetMode="External"/><Relationship Id="rId4" Type="http://schemas.openxmlformats.org/officeDocument/2006/relationships/hyperlink" Target="http://docs.jpush.cn/pages/viewpage.action?pageId=262172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推送通知</a:t>
            </a:r>
          </a:p>
        </p:txBody>
      </p:sp>
      <p:sp>
        <p:nvSpPr>
          <p:cNvPr id="7" name="副标题 2"/>
          <p:cNvSpPr txBox="1">
            <a:spLocks/>
          </p:cNvSpPr>
          <p:nvPr/>
        </p:nvSpPr>
        <p:spPr>
          <a:xfrm>
            <a:off x="340746" y="5434178"/>
            <a:ext cx="8498454" cy="748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Eurostile"/>
                <a:ea typeface="华文细黑"/>
                <a:cs typeface="Eurostile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Eurostile"/>
                <a:ea typeface="微软雅黑"/>
                <a:cs typeface="Eurostile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latin typeface="Eurostile"/>
                <a:ea typeface="微软雅黑"/>
                <a:cs typeface="Eurostile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latin typeface="Eurostile"/>
                <a:ea typeface="微软雅黑"/>
                <a:cs typeface="Eurostile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latin typeface="Eurostile"/>
                <a:ea typeface="微软雅黑"/>
                <a:cs typeface="Eurostile"/>
              </a:defRPr>
            </a:lvl9pPr>
          </a:lstStyle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ios.itcast.cn</a:t>
            </a:r>
            <a:r>
              <a:rPr kumimoji="1" lang="en-US" altLang="zh-CN" dirty="0"/>
              <a:t>	</a:t>
            </a:r>
            <a:r>
              <a:rPr kumimoji="1" lang="en-US" altLang="zh-CN" dirty="0" err="1"/>
              <a:t>iOS</a:t>
            </a:r>
            <a:r>
              <a:rPr kumimoji="1" lang="zh-CN" altLang="en-US" dirty="0" smtClean="0"/>
              <a:t>学院</a:t>
            </a:r>
            <a:endParaRPr kumimoji="1" lang="en-US" altLang="zh-CN" dirty="0" smtClean="0"/>
          </a:p>
          <a:p>
            <a:r>
              <a:rPr kumimoji="1" lang="zh-CN" altLang="en-US" dirty="0" smtClean="0"/>
              <a:t>讲师</a:t>
            </a:r>
            <a:r>
              <a:rPr kumimoji="1" lang="en-US" altLang="zh-CN" dirty="0" smtClean="0"/>
              <a:t>:</a:t>
            </a:r>
            <a:r>
              <a:rPr kumimoji="1" lang="zh-CN" altLang="en-US" smtClean="0"/>
              <a:t>明月心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0249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推送</a:t>
            </a:r>
            <a:r>
              <a:rPr lang="zh-CN" altLang="en-US"/>
              <a:t>通知的使用细节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681" y="1455989"/>
            <a:ext cx="8355391" cy="4950756"/>
          </a:xfrm>
        </p:spPr>
        <p:txBody>
          <a:bodyPr>
            <a:normAutofit/>
          </a:bodyPr>
          <a:lstStyle/>
          <a:p>
            <a:r>
              <a:rPr kumimoji="1" lang="zh-CN" altLang="en-US" sz="1800" dirty="0"/>
              <a:t>发出推送</a:t>
            </a:r>
            <a:r>
              <a:rPr lang="zh-CN" altLang="en-US" sz="1800"/>
              <a:t>通知时，如果</a:t>
            </a:r>
            <a:r>
              <a:rPr lang="zh-CN" altLang="en-US" sz="1800">
                <a:solidFill>
                  <a:srgbClr val="FF0000"/>
                </a:solidFill>
              </a:rPr>
              <a:t>当前程序正运行在前台</a:t>
            </a:r>
            <a:r>
              <a:rPr lang="zh-CN" altLang="en-US" sz="1800"/>
              <a:t>，那么推送通知就不会被呈现出来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r>
              <a:rPr lang="zh-CN" altLang="en-US" sz="1800"/>
              <a:t>点击</a:t>
            </a:r>
            <a:r>
              <a:rPr kumimoji="1" lang="zh-CN" altLang="en-US" sz="1800" dirty="0"/>
              <a:t>推送</a:t>
            </a:r>
            <a:r>
              <a:rPr lang="zh-CN" altLang="en-US" sz="1800"/>
              <a:t>通知后，默认会自动打开发出</a:t>
            </a:r>
            <a:r>
              <a:rPr kumimoji="1" lang="zh-CN" altLang="en-US" sz="1800" dirty="0"/>
              <a:t>推送</a:t>
            </a:r>
            <a:r>
              <a:rPr lang="zh-CN" altLang="en-US" sz="1800"/>
              <a:t>通知的</a:t>
            </a:r>
            <a:r>
              <a:rPr lang="en-US" altLang="zh-CN" sz="1800"/>
              <a:t>app</a:t>
            </a:r>
          </a:p>
          <a:p>
            <a:pPr marL="0" indent="0">
              <a:buNone/>
            </a:pPr>
            <a:endParaRPr lang="en-US" altLang="zh-CN" sz="1800"/>
          </a:p>
          <a:p>
            <a:r>
              <a:rPr lang="zh-CN" altLang="en-US" sz="1800"/>
              <a:t>不管</a:t>
            </a:r>
            <a:r>
              <a:rPr lang="en-US" altLang="zh-CN" sz="1800"/>
              <a:t>app</a:t>
            </a:r>
            <a:r>
              <a:rPr lang="zh-CN" altLang="en-US" sz="1800"/>
              <a:t>打开还是关闭，</a:t>
            </a:r>
            <a:r>
              <a:rPr kumimoji="1" lang="zh-CN" altLang="en-US" sz="1800" dirty="0"/>
              <a:t>推送</a:t>
            </a:r>
            <a:r>
              <a:rPr lang="zh-CN" altLang="en-US" sz="1800"/>
              <a:t>通知都能如期发出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35350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本地推送通知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9099"/>
            <a:ext cx="8229600" cy="5060453"/>
          </a:xfrm>
        </p:spPr>
        <p:txBody>
          <a:bodyPr>
            <a:normAutofit/>
          </a:bodyPr>
          <a:lstStyle/>
          <a:p>
            <a:r>
              <a:rPr lang="zh-CN" altLang="en-US" sz="1800"/>
              <a:t>什么是</a:t>
            </a:r>
            <a:r>
              <a:rPr lang="zh-CN" altLang="en-US" sz="1800">
                <a:solidFill>
                  <a:srgbClr val="FF0000"/>
                </a:solidFill>
              </a:rPr>
              <a:t>本地</a:t>
            </a:r>
            <a:r>
              <a:rPr kumimoji="1" lang="zh-CN" altLang="en-US" sz="1800" dirty="0"/>
              <a:t>推送</a:t>
            </a:r>
            <a:r>
              <a:rPr lang="zh-CN" altLang="en-US" sz="1800"/>
              <a:t>通知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顾名思义，就是不需要联网就能发出的</a:t>
            </a:r>
            <a:r>
              <a:rPr kumimoji="1" lang="zh-CN" altLang="en-US" sz="1800" dirty="0"/>
              <a:t>推送</a:t>
            </a:r>
            <a:r>
              <a:rPr lang="zh-CN" altLang="en-US" sz="1800"/>
              <a:t>通知（不需要服务器的支持）</a:t>
            </a:r>
            <a:endParaRPr lang="en-US" altLang="zh-CN" sz="1800"/>
          </a:p>
          <a:p>
            <a:pPr>
              <a:buFont typeface="Wingdings" charset="2"/>
              <a:buChar char="p"/>
            </a:pPr>
            <a:endParaRPr lang="en-US" altLang="zh-CN" sz="1800"/>
          </a:p>
          <a:p>
            <a:r>
              <a:rPr lang="zh-CN" altLang="en-US" sz="1800"/>
              <a:t>本地</a:t>
            </a:r>
            <a:r>
              <a:rPr kumimoji="1" lang="zh-CN" altLang="en-US" sz="1800" dirty="0"/>
              <a:t>推送</a:t>
            </a:r>
            <a:r>
              <a:rPr lang="zh-CN" altLang="en-US" sz="1800"/>
              <a:t>通知的使用场景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常用来定时提醒用户完成一些任务，比如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清理垃圾、记账、买衣服、看电影、玩游戏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0232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如何发出本地推送通知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873" y="1389099"/>
            <a:ext cx="8733715" cy="5060453"/>
          </a:xfrm>
        </p:spPr>
        <p:txBody>
          <a:bodyPr>
            <a:normAutofit/>
          </a:bodyPr>
          <a:lstStyle/>
          <a:p>
            <a:r>
              <a:rPr lang="zh-CN" altLang="en-US" sz="1600"/>
              <a:t>创建本地</a:t>
            </a:r>
            <a:r>
              <a:rPr kumimoji="1" lang="zh-CN" altLang="en-US" sz="1600" dirty="0"/>
              <a:t>推送</a:t>
            </a:r>
            <a:r>
              <a:rPr lang="zh-CN" altLang="en-US" sz="1600"/>
              <a:t>通知对象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UILocalNotification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*ln = [[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UILocalNotification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>
                <a:solidFill>
                  <a:srgbClr val="2E0D6E"/>
                </a:solidFill>
                <a:latin typeface="Menlo-Regular"/>
              </a:rPr>
              <a:t>alloc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] </a:t>
            </a:r>
            <a:r>
              <a:rPr lang="en-US" altLang="zh-CN" sz="1600">
                <a:solidFill>
                  <a:srgbClr val="2E0D6E"/>
                </a:solidFill>
                <a:latin typeface="Menlo-Regular"/>
              </a:rPr>
              <a:t>init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marL="0" indent="0">
              <a:buNone/>
            </a:pPr>
            <a:endParaRPr lang="en-US" altLang="zh-CN" sz="160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/>
              <a:t>设置本地</a:t>
            </a:r>
            <a:r>
              <a:rPr kumimoji="1" lang="zh-CN" altLang="en-US" sz="1600" dirty="0"/>
              <a:t>推送</a:t>
            </a:r>
            <a:r>
              <a:rPr lang="zh-CN" altLang="en-US" sz="1600"/>
              <a:t>通知属性</a:t>
            </a:r>
            <a:endParaRPr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 dirty="0"/>
              <a:t>推送</a:t>
            </a:r>
            <a:r>
              <a:rPr lang="zh-CN" altLang="en-US" sz="1600"/>
              <a:t>通知的触发时间（何时发出</a:t>
            </a:r>
            <a:r>
              <a:rPr kumimoji="1" lang="zh-CN" altLang="en-US" sz="1600" dirty="0"/>
              <a:t>推送</a:t>
            </a:r>
            <a:r>
              <a:rPr lang="zh-CN" altLang="en-US" sz="1600"/>
              <a:t>通知）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,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 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NSDate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*fireDate;</a:t>
            </a:r>
          </a:p>
          <a:p>
            <a:pPr>
              <a:buFont typeface="Wingdings" charset="2"/>
              <a:buChar char="p"/>
            </a:pPr>
            <a:r>
              <a:rPr kumimoji="1" lang="zh-CN" altLang="en-US" sz="1600" dirty="0"/>
              <a:t>推送</a:t>
            </a:r>
            <a:r>
              <a:rPr lang="zh-CN" altLang="en-US" sz="1600"/>
              <a:t>通知的具体内容</a:t>
            </a:r>
            <a:endParaRPr lang="en-US" altLang="zh-CN" sz="160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,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 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*alertBody;</a:t>
            </a:r>
          </a:p>
          <a:p>
            <a:pPr>
              <a:buFont typeface="Wingdings" charset="2"/>
              <a:buChar char="p"/>
            </a:pPr>
            <a:r>
              <a:rPr lang="zh-CN" altLang="en-US" sz="1600"/>
              <a:t>在锁屏时显示的动作标题（完整标题：“滑动来”</a:t>
            </a:r>
            <a:r>
              <a:rPr lang="zh-CN" altLang="en-US" sz="160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+ alertAction</a:t>
            </a:r>
            <a:r>
              <a:rPr lang="zh-CN" altLang="en-US" sz="1600"/>
              <a:t>）</a:t>
            </a:r>
            <a:endParaRPr lang="en-US" altLang="zh-CN" sz="160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,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 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*alertAction;</a:t>
            </a:r>
          </a:p>
          <a:p>
            <a:pPr>
              <a:buFont typeface="Wingdings" charset="2"/>
              <a:buChar char="p"/>
            </a:pPr>
            <a:r>
              <a:rPr lang="zh-CN" altLang="en-US" sz="1600"/>
              <a:t>音效文件名</a:t>
            </a:r>
            <a:endParaRPr lang="en-US" altLang="zh-CN" sz="160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,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 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*soundName;</a:t>
            </a:r>
          </a:p>
          <a:p>
            <a:pPr>
              <a:buFont typeface="Wingdings" charset="2"/>
              <a:buChar char="p"/>
            </a:pPr>
            <a:r>
              <a:rPr lang="en-US" altLang="zh-CN" sz="1600"/>
              <a:t>app</a:t>
            </a:r>
            <a:r>
              <a:rPr lang="zh-CN" altLang="en-US" sz="1600"/>
              <a:t>图标数字</a:t>
            </a:r>
            <a:endParaRPr lang="en-US" altLang="zh-CN" sz="160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 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NSInteger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applicationIconBadgeNumber;</a:t>
            </a:r>
            <a:endParaRPr lang="en-US" altLang="zh-CN" sz="1600"/>
          </a:p>
          <a:p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373575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如何发出本地推送通知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873" y="1389099"/>
            <a:ext cx="8733715" cy="5060453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调度本地</a:t>
            </a:r>
            <a:r>
              <a:rPr kumimoji="1" lang="zh-CN" altLang="en-US" sz="1600" dirty="0"/>
              <a:t>推送</a:t>
            </a:r>
            <a:r>
              <a:rPr lang="zh-CN" altLang="en-US" sz="1600" dirty="0"/>
              <a:t>通知（调度完毕后，</a:t>
            </a:r>
            <a:r>
              <a:rPr kumimoji="1" lang="zh-CN" altLang="en-US" sz="1600" dirty="0"/>
              <a:t>推送</a:t>
            </a:r>
            <a:r>
              <a:rPr lang="zh-CN" altLang="en-US" sz="1600" dirty="0"/>
              <a:t>通知会在特地时间</a:t>
            </a:r>
            <a:r>
              <a:rPr lang="en-US" altLang="zh-CN" sz="1600" dirty="0" err="1">
                <a:solidFill>
                  <a:srgbClr val="000000"/>
                </a:solidFill>
                <a:latin typeface="Menlo-Regular"/>
              </a:rPr>
              <a:t>fireDate</a:t>
            </a:r>
            <a:r>
              <a:rPr lang="zh-CN" altLang="en-US" sz="1600" dirty="0"/>
              <a:t>发出）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[[</a:t>
            </a:r>
            <a:r>
              <a:rPr lang="en-US" altLang="zh-CN" sz="1600" dirty="0" err="1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err="1">
                <a:solidFill>
                  <a:srgbClr val="2E0D6E"/>
                </a:solidFill>
                <a:latin typeface="Menlo-Regular"/>
              </a:rPr>
              <a:t>sharedApplication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] </a:t>
            </a:r>
            <a:r>
              <a:rPr lang="en-US" altLang="zh-CN" sz="1600" dirty="0" err="1">
                <a:solidFill>
                  <a:srgbClr val="2E0D6E"/>
                </a:solidFill>
                <a:latin typeface="Menlo-Regular"/>
              </a:rPr>
              <a:t>scheduleLocalNotification</a:t>
            </a:r>
            <a:r>
              <a:rPr lang="en-US" altLang="zh-CN" sz="1600" dirty="0" err="1">
                <a:solidFill>
                  <a:srgbClr val="000000"/>
                </a:solidFill>
                <a:latin typeface="Menlo-Regular"/>
              </a:rPr>
              <a:t>:ln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 dirty="0"/>
              <a:t>获得被调度</a:t>
            </a:r>
            <a:r>
              <a:rPr lang="en-US" altLang="zh-CN" sz="1600" dirty="0"/>
              <a:t>(</a:t>
            </a:r>
            <a:r>
              <a:rPr lang="zh-CN" altLang="en-US" sz="1600" dirty="0"/>
              <a:t>定制</a:t>
            </a:r>
            <a:r>
              <a:rPr lang="en-US" altLang="zh-CN" sz="1600" dirty="0"/>
              <a:t>)</a:t>
            </a:r>
            <a:r>
              <a:rPr lang="zh-CN" altLang="en-US" sz="1600" dirty="0"/>
              <a:t>的所有本地</a:t>
            </a:r>
            <a:r>
              <a:rPr kumimoji="1" lang="zh-CN" altLang="en-US" sz="1600" dirty="0"/>
              <a:t>推送</a:t>
            </a:r>
            <a:r>
              <a:rPr lang="zh-CN" altLang="en-US" sz="1600" dirty="0"/>
              <a:t>通知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@property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 err="1">
                <a:solidFill>
                  <a:srgbClr val="AA0D91"/>
                </a:solidFill>
                <a:latin typeface="Menlo-Regular"/>
              </a:rPr>
              <a:t>nonatomic</a:t>
            </a:r>
            <a:r>
              <a:rPr lang="en-US" altLang="zh-CN" sz="1600" dirty="0" err="1">
                <a:solidFill>
                  <a:srgbClr val="000000"/>
                </a:solidFill>
                <a:latin typeface="Menlo-Regular"/>
              </a:rPr>
              <a:t>,</a:t>
            </a:r>
            <a:r>
              <a:rPr lang="en-US" altLang="zh-CN" sz="1600" dirty="0" err="1">
                <a:solidFill>
                  <a:srgbClr val="AA0D91"/>
                </a:solidFill>
                <a:latin typeface="Menlo-Regular"/>
              </a:rPr>
              <a:t>copy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 </a:t>
            </a:r>
            <a:r>
              <a:rPr lang="en-US" altLang="zh-CN" sz="1600" dirty="0" err="1">
                <a:solidFill>
                  <a:srgbClr val="5C2699"/>
                </a:solidFill>
                <a:latin typeface="Menlo-Regular"/>
              </a:rPr>
              <a:t>NSArray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*</a:t>
            </a:r>
            <a:r>
              <a:rPr lang="en-US" altLang="zh-CN" sz="1600" dirty="0" err="1">
                <a:solidFill>
                  <a:srgbClr val="000000"/>
                </a:solidFill>
                <a:latin typeface="Menlo-Regular"/>
              </a:rPr>
              <a:t>scheduledLocalNotifications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marL="0" indent="0">
              <a:buNone/>
            </a:pPr>
            <a:r>
              <a:rPr lang="zh-CN" altLang="en-US" sz="1600" dirty="0"/>
              <a:t>（已经发出且过期的</a:t>
            </a:r>
            <a:r>
              <a:rPr kumimoji="1" lang="zh-CN" altLang="en-US" sz="1600" dirty="0"/>
              <a:t>推送</a:t>
            </a:r>
            <a:r>
              <a:rPr lang="zh-CN" altLang="en-US" sz="1600" dirty="0"/>
              <a:t>通知就算调度结束，会自动从这个数组中移除）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r>
              <a:rPr lang="zh-CN" altLang="en-US" sz="1600" dirty="0"/>
              <a:t>取消调度本地</a:t>
            </a:r>
            <a:r>
              <a:rPr kumimoji="1" lang="zh-CN" altLang="en-US" sz="1600" dirty="0"/>
              <a:t>推送</a:t>
            </a:r>
            <a:r>
              <a:rPr lang="zh-CN" altLang="en-US" sz="1600" dirty="0"/>
              <a:t>通知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</a:t>
            </a:r>
            <a:r>
              <a:rPr lang="en-US" altLang="zh-CN" sz="1600" dirty="0" err="1" smtClean="0">
                <a:solidFill>
                  <a:srgbClr val="000000"/>
                </a:solidFill>
                <a:latin typeface="Menlo-Regular"/>
              </a:rPr>
              <a:t>cancelLocalNotification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:(</a:t>
            </a:r>
            <a:r>
              <a:rPr lang="en-US" altLang="zh-CN" sz="1600" dirty="0" err="1">
                <a:solidFill>
                  <a:srgbClr val="5C2699"/>
                </a:solidFill>
                <a:latin typeface="Menlo-Regular"/>
              </a:rPr>
              <a:t>UILocalNotification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*)notification;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</a:t>
            </a:r>
            <a:r>
              <a:rPr lang="en-US" altLang="zh-CN" sz="1600" dirty="0" err="1">
                <a:solidFill>
                  <a:srgbClr val="000000"/>
                </a:solidFill>
                <a:latin typeface="Menlo-Regular"/>
              </a:rPr>
              <a:t>cancelAllLocalNotifications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 dirty="0"/>
              <a:t>立即发出本地</a:t>
            </a:r>
            <a:r>
              <a:rPr kumimoji="1" lang="zh-CN" altLang="en-US" sz="1600" dirty="0"/>
              <a:t>推送</a:t>
            </a:r>
            <a:r>
              <a:rPr lang="zh-CN" altLang="en-US" sz="1600" dirty="0"/>
              <a:t>通知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</a:t>
            </a:r>
            <a:r>
              <a:rPr lang="en-US" altLang="zh-CN" sz="1600" dirty="0" err="1">
                <a:solidFill>
                  <a:srgbClr val="000000"/>
                </a:solidFill>
                <a:latin typeface="Menlo-Regular"/>
              </a:rPr>
              <a:t>presentLocalNotificationNow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:(</a:t>
            </a:r>
            <a:r>
              <a:rPr lang="en-US" altLang="zh-CN" sz="1600" dirty="0" err="1">
                <a:solidFill>
                  <a:srgbClr val="5C2699"/>
                </a:solidFill>
                <a:latin typeface="Menlo-Regular"/>
              </a:rPr>
              <a:t>UILocalNotification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*)notification;</a:t>
            </a:r>
            <a:endParaRPr lang="en-US" altLang="zh-CN" sz="1600" dirty="0"/>
          </a:p>
          <a:p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7886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本地推送通知的其他属性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873" y="1389099"/>
            <a:ext cx="8733715" cy="5060453"/>
          </a:xfrm>
        </p:spPr>
        <p:txBody>
          <a:bodyPr>
            <a:normAutofit/>
          </a:bodyPr>
          <a:lstStyle/>
          <a:p>
            <a:r>
              <a:rPr lang="zh-CN" altLang="en-US" sz="1600"/>
              <a:t>每隔多久重复发一次推送通知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 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NSCalendarUnit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repeatInterval;</a:t>
            </a:r>
          </a:p>
          <a:p>
            <a:pPr marL="0" indent="0">
              <a:buNone/>
            </a:pPr>
            <a:endParaRPr lang="en-US" altLang="zh-CN" sz="160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/>
              <a:t>点击</a:t>
            </a:r>
            <a:r>
              <a:rPr kumimoji="1" lang="zh-CN" altLang="en-US" sz="1600" dirty="0"/>
              <a:t>推送</a:t>
            </a:r>
            <a:r>
              <a:rPr lang="zh-CN" altLang="en-US" sz="1600"/>
              <a:t>通知打开</a:t>
            </a:r>
            <a:r>
              <a:rPr lang="en-US" altLang="zh-CN" sz="1600"/>
              <a:t>app</a:t>
            </a:r>
            <a:r>
              <a:rPr lang="zh-CN" altLang="en-US" sz="1600"/>
              <a:t>时显示的启动图片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,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 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*alertLaunchImage;</a:t>
            </a:r>
          </a:p>
          <a:p>
            <a:pPr marL="0" indent="0">
              <a:buNone/>
            </a:pPr>
            <a:endParaRPr lang="en-US" altLang="zh-CN" sz="160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/>
              <a:t>附加的额外信息</a:t>
            </a:r>
            <a:endParaRPr lang="en-US" altLang="zh-CN" sz="160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,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 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NSDictionary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*userInfo;</a:t>
            </a:r>
          </a:p>
          <a:p>
            <a:pPr marL="0" indent="0">
              <a:buNone/>
            </a:pPr>
            <a:endParaRPr lang="en-US" altLang="zh-CN" sz="160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/>
              <a:t>时区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,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 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NSTimeZone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*timeZone;</a:t>
            </a:r>
          </a:p>
          <a:p>
            <a:pPr marL="0" indent="0">
              <a:buNone/>
            </a:pPr>
            <a:r>
              <a:rPr lang="zh-CN" altLang="en-US" sz="1600"/>
              <a:t>（一般设置为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[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NSTimeZone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>
                <a:solidFill>
                  <a:srgbClr val="2E0D6E"/>
                </a:solidFill>
                <a:latin typeface="Menlo-Regular"/>
              </a:rPr>
              <a:t>defaultTimeZone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]</a:t>
            </a:r>
            <a:r>
              <a:rPr lang="zh-CN" altLang="en-US" sz="1600"/>
              <a:t> ，跟随手机的时区）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49030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点击本地推送通知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2" y="1379630"/>
            <a:ext cx="8690903" cy="5098459"/>
          </a:xfrm>
        </p:spPr>
        <p:txBody>
          <a:bodyPr>
            <a:normAutofit/>
          </a:bodyPr>
          <a:lstStyle/>
          <a:p>
            <a:r>
              <a:rPr kumimoji="1" lang="zh-CN" altLang="en-US" sz="1800"/>
              <a:t>当用户点击本地推送通知，会自动打开</a:t>
            </a:r>
            <a:r>
              <a:rPr kumimoji="1" lang="en-US" altLang="zh-CN" sz="1800"/>
              <a:t>app</a:t>
            </a:r>
            <a:r>
              <a:rPr kumimoji="1" lang="zh-CN" altLang="en-US" sz="1800"/>
              <a:t>，这里有</a:t>
            </a:r>
            <a:r>
              <a:rPr kumimoji="1" lang="en-US" altLang="zh-CN" sz="1800"/>
              <a:t>2</a:t>
            </a:r>
            <a:r>
              <a:rPr kumimoji="1" lang="zh-CN" altLang="en-US" sz="1800"/>
              <a:t>种情况</a:t>
            </a:r>
            <a:endParaRPr kumimoji="1" lang="en-US" altLang="zh-CN" sz="1800"/>
          </a:p>
          <a:p>
            <a:pPr>
              <a:buFont typeface="Wingdings" charset="2"/>
              <a:buChar char="p"/>
            </a:pPr>
            <a:r>
              <a:rPr kumimoji="1" lang="en-US" altLang="zh-CN" sz="1800"/>
              <a:t>app</a:t>
            </a:r>
            <a:r>
              <a:rPr kumimoji="1" lang="zh-CN" altLang="en-US" sz="1800"/>
              <a:t>并没有关闭，一直隐藏在后台</a:t>
            </a:r>
            <a:endParaRPr kumimoji="1" lang="en-US" altLang="zh-CN" sz="1800"/>
          </a:p>
          <a:p>
            <a:pPr>
              <a:buFont typeface="Wingdings" charset="2"/>
              <a:buChar char="ü"/>
            </a:pPr>
            <a:r>
              <a:rPr kumimoji="1" lang="zh-CN" altLang="en-US" sz="1800"/>
              <a:t>让</a:t>
            </a:r>
            <a:r>
              <a:rPr kumimoji="1" lang="en-US" altLang="zh-CN" sz="1800"/>
              <a:t>app</a:t>
            </a:r>
            <a:r>
              <a:rPr kumimoji="1" lang="zh-CN" altLang="en-US" sz="1800"/>
              <a:t>进入前台，并会调用</a:t>
            </a:r>
            <a:r>
              <a:rPr kumimoji="1" lang="en-US" altLang="zh-CN" sz="1800"/>
              <a:t>AppDelegate</a:t>
            </a:r>
            <a:r>
              <a:rPr kumimoji="1" lang="zh-CN" altLang="en-US" sz="1800"/>
              <a:t>的下面方法（</a:t>
            </a:r>
            <a:r>
              <a:rPr kumimoji="1" lang="zh-CN" altLang="en-US" sz="1800">
                <a:solidFill>
                  <a:srgbClr val="FF0000"/>
                </a:solidFill>
              </a:rPr>
              <a:t>并非重新启动</a:t>
            </a:r>
            <a:r>
              <a:rPr kumimoji="1" lang="en-US" altLang="zh-CN" sz="1800">
                <a:solidFill>
                  <a:srgbClr val="FF0000"/>
                </a:solidFill>
              </a:rPr>
              <a:t>app</a:t>
            </a:r>
            <a:r>
              <a:rPr kumimoji="1" lang="zh-CN" altLang="en-US" sz="1800"/>
              <a:t>）</a:t>
            </a:r>
            <a:endParaRPr kumimoji="1" lang="en-US" altLang="zh-CN" sz="1800"/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)application:(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*)application didReceiveLocalNotification:(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UILocalNotification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*)notification;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800"/>
          </a:p>
          <a:p>
            <a:pPr>
              <a:buFont typeface="Wingdings" charset="2"/>
              <a:buChar char="p"/>
            </a:pPr>
            <a:r>
              <a:rPr kumimoji="1" lang="en-US" altLang="zh-CN" sz="1800"/>
              <a:t>app</a:t>
            </a:r>
            <a:r>
              <a:rPr kumimoji="1" lang="zh-CN" altLang="en-US" sz="1800"/>
              <a:t>已经被关闭（进程已死）</a:t>
            </a:r>
            <a:endParaRPr kumimoji="1" lang="en-US" altLang="zh-CN" sz="1800"/>
          </a:p>
          <a:p>
            <a:pPr>
              <a:buFont typeface="Wingdings" charset="2"/>
              <a:buChar char="ü"/>
            </a:pPr>
            <a:r>
              <a:rPr kumimoji="1" lang="zh-CN" altLang="en-US" sz="1800">
                <a:solidFill>
                  <a:srgbClr val="FF0000"/>
                </a:solidFill>
              </a:rPr>
              <a:t>启动</a:t>
            </a:r>
            <a:r>
              <a:rPr kumimoji="1" lang="en-US" altLang="zh-CN" sz="1800"/>
              <a:t>app</a:t>
            </a:r>
            <a:r>
              <a:rPr kumimoji="1" lang="zh-CN" altLang="en-US" sz="1800"/>
              <a:t>，启动完毕会调用</a:t>
            </a:r>
            <a:r>
              <a:rPr kumimoji="1" lang="en-US" altLang="zh-CN" sz="1800"/>
              <a:t>AppDelegate</a:t>
            </a:r>
            <a:r>
              <a:rPr kumimoji="1" lang="zh-CN" altLang="en-US" sz="1800"/>
              <a:t>的下面方法</a:t>
            </a:r>
            <a:endParaRPr kumimoji="1" lang="en-US" altLang="zh-CN" sz="1800"/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BOOL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)application:(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*)application didFinishLaunchingWithOptions:(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NSDictionary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*)launchOptions;</a:t>
            </a:r>
          </a:p>
          <a:p>
            <a:pPr>
              <a:buFont typeface="Wingdings" charset="2"/>
              <a:buChar char="²"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launchOptions</a:t>
            </a:r>
            <a:r>
              <a:rPr kumimoji="1" lang="zh-CN" altLang="en-US" sz="1800"/>
              <a:t>参数通过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UIApplicationLaunchOptionsLocalNotificationKey</a:t>
            </a:r>
            <a:r>
              <a:rPr kumimoji="1" lang="zh-CN" altLang="en-US" sz="1800"/>
              <a:t>取出本地推送通知对象</a:t>
            </a:r>
            <a:endParaRPr kumimoji="1" lang="en-US" altLang="zh-CN" sz="1800"/>
          </a:p>
          <a:p>
            <a:pPr>
              <a:buFont typeface="Wingdings" charset="2"/>
              <a:buChar char="p"/>
            </a:pPr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1602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远程推送通知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9099"/>
            <a:ext cx="8229600" cy="5060453"/>
          </a:xfrm>
        </p:spPr>
        <p:txBody>
          <a:bodyPr>
            <a:normAutofit/>
          </a:bodyPr>
          <a:lstStyle/>
          <a:p>
            <a:r>
              <a:rPr lang="zh-CN" altLang="en-US" sz="1800"/>
              <a:t>什么是</a:t>
            </a:r>
            <a:r>
              <a:rPr kumimoji="1" lang="zh-CN" altLang="en-US" sz="1800" dirty="0"/>
              <a:t>远程推送通知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顾名思义，就是从</a:t>
            </a:r>
            <a:r>
              <a:rPr lang="zh-CN" altLang="en-US" sz="1800">
                <a:solidFill>
                  <a:srgbClr val="FF0000"/>
                </a:solidFill>
              </a:rPr>
              <a:t>远程服务器</a:t>
            </a:r>
            <a:r>
              <a:rPr lang="zh-CN" altLang="en-US" sz="1800">
                <a:solidFill>
                  <a:srgbClr val="0000FF"/>
                </a:solidFill>
              </a:rPr>
              <a:t>推送</a:t>
            </a:r>
            <a:r>
              <a:rPr lang="zh-CN" altLang="en-US" sz="1800"/>
              <a:t>给</a:t>
            </a:r>
            <a:r>
              <a:rPr lang="zh-CN" altLang="en-US" sz="1800">
                <a:solidFill>
                  <a:srgbClr val="FF0000"/>
                </a:solidFill>
              </a:rPr>
              <a:t>客户端</a:t>
            </a:r>
            <a:r>
              <a:rPr lang="zh-CN" altLang="en-US" sz="1800"/>
              <a:t>的通知（需要联网）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远程推送服务，又称为</a:t>
            </a:r>
            <a:r>
              <a:rPr lang="en-US" altLang="zh-CN" sz="1800"/>
              <a:t>APNs</a:t>
            </a:r>
            <a:r>
              <a:rPr lang="zh-CN" altLang="en-US" sz="1800"/>
              <a:t>（</a:t>
            </a:r>
            <a:r>
              <a:rPr lang="en-US" altLang="zh-CN" sz="1800"/>
              <a:t>Apple Push Notification Services</a:t>
            </a:r>
            <a:r>
              <a:rPr lang="zh-CN" altLang="en-US" sz="1800"/>
              <a:t>）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r>
              <a:rPr lang="zh-CN" altLang="en-US" sz="1800"/>
              <a:t>为什么需要远程</a:t>
            </a:r>
            <a:r>
              <a:rPr kumimoji="1" lang="zh-CN" altLang="en-US" sz="1800" dirty="0"/>
              <a:t>推送</a:t>
            </a:r>
            <a:r>
              <a:rPr lang="zh-CN" altLang="en-US" sz="1800"/>
              <a:t>通知？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传统获取数据的局限性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只要用户关闭了</a:t>
            </a:r>
            <a:r>
              <a:rPr lang="en-US" altLang="zh-CN" sz="1800"/>
              <a:t>app</a:t>
            </a:r>
            <a:r>
              <a:rPr lang="zh-CN" altLang="en-US" sz="1800"/>
              <a:t>，就无法跟</a:t>
            </a:r>
            <a:r>
              <a:rPr lang="en-US" altLang="zh-CN" sz="1800"/>
              <a:t>app</a:t>
            </a:r>
            <a:r>
              <a:rPr lang="zh-CN" altLang="en-US" sz="1800"/>
              <a:t>的服务器沟通，无法从服务器上获得最新的数据内容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远程</a:t>
            </a:r>
            <a:r>
              <a:rPr kumimoji="1" lang="zh-CN" altLang="en-US" sz="1800" dirty="0"/>
              <a:t>推送</a:t>
            </a:r>
            <a:r>
              <a:rPr lang="zh-CN" altLang="en-US" sz="1800"/>
              <a:t>通知可以解决以上问题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不管用户打开还是关闭</a:t>
            </a:r>
            <a:r>
              <a:rPr lang="en-US" altLang="zh-CN" sz="1800"/>
              <a:t>app</a:t>
            </a:r>
            <a:r>
              <a:rPr lang="zh-CN" altLang="en-US" sz="1800"/>
              <a:t>，只要联网了，都能接收到服务器推送的远程通知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48566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远程推送通知使用须知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9099"/>
            <a:ext cx="8229600" cy="5060453"/>
          </a:xfrm>
        </p:spPr>
        <p:txBody>
          <a:bodyPr>
            <a:normAutofit/>
          </a:bodyPr>
          <a:lstStyle/>
          <a:p>
            <a:r>
              <a:rPr lang="zh-CN" altLang="en-US" sz="1800"/>
              <a:t>所有的苹果设备，在联网状态下，都会与</a:t>
            </a:r>
            <a:r>
              <a:rPr lang="zh-CN" altLang="en-US" sz="1800">
                <a:solidFill>
                  <a:srgbClr val="0000FF"/>
                </a:solidFill>
              </a:rPr>
              <a:t>苹果的服务器</a:t>
            </a:r>
            <a:r>
              <a:rPr lang="zh-CN" altLang="en-US" sz="1800"/>
              <a:t>建立</a:t>
            </a:r>
            <a:r>
              <a:rPr lang="zh-CN" altLang="en-US" sz="1800">
                <a:solidFill>
                  <a:srgbClr val="FF0000"/>
                </a:solidFill>
              </a:rPr>
              <a:t>长连接</a:t>
            </a:r>
            <a:endParaRPr lang="en-US" altLang="zh-CN" sz="1800">
              <a:solidFill>
                <a:srgbClr val="FF0000"/>
              </a:solidFill>
            </a:endParaRPr>
          </a:p>
          <a:p>
            <a:pPr>
              <a:buFont typeface="Wingdings" charset="2"/>
              <a:buChar char="p"/>
            </a:pPr>
            <a:r>
              <a:rPr lang="zh-CN" altLang="en-US" sz="1800"/>
              <a:t>什么是长连接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只要联网了，就一直建立连接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长连接的作用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时间校准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系统升级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HT" altLang="en-US" sz="1800"/>
              <a:t>查找我的</a:t>
            </a:r>
            <a:r>
              <a:rPr lang="en-US" altLang="zh-CHT" sz="1800"/>
              <a:t>i</a:t>
            </a:r>
            <a:r>
              <a:rPr lang="en-US" altLang="zh-CN" sz="1800"/>
              <a:t>P</a:t>
            </a:r>
            <a:r>
              <a:rPr lang="en-US" altLang="zh-CHT" sz="1800"/>
              <a:t>hone</a:t>
            </a:r>
          </a:p>
          <a:p>
            <a:pPr>
              <a:buFont typeface="Wingdings" charset="2"/>
              <a:buChar char="ü"/>
            </a:pPr>
            <a:r>
              <a:rPr lang="en-US" altLang="zh-CN" sz="1800"/>
              <a:t>..</a:t>
            </a:r>
            <a:r>
              <a:rPr lang="zh-CN" altLang="en-US" sz="1800"/>
              <a:t> </a:t>
            </a:r>
            <a:r>
              <a:rPr lang="en-US" altLang="zh-CN" sz="1800"/>
              <a:t>...</a:t>
            </a:r>
            <a:endParaRPr lang="en-US" altLang="zh-CHT" sz="1800"/>
          </a:p>
          <a:p>
            <a:pPr marL="0" indent="0">
              <a:buNone/>
            </a:pPr>
            <a:endParaRPr lang="en-US" altLang="zh-CHT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长连接的好处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数据传输速度快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数据保持最新状态</a:t>
            </a:r>
            <a:endParaRPr lang="en-US" altLang="zh-CHT" sz="1800"/>
          </a:p>
          <a:p>
            <a:pPr>
              <a:buFont typeface="Wingdings" charset="2"/>
              <a:buChar char="ü"/>
            </a:pP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28159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8000" y="1717523"/>
            <a:ext cx="2370667" cy="32415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明月心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312781" y="0"/>
            <a:ext cx="2484361" cy="12337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女神</a:t>
            </a:r>
            <a:endParaRPr kumimoji="1" lang="en-US" altLang="zh-CN" dirty="0" smtClean="0"/>
          </a:p>
          <a:p>
            <a:pPr algn="ctr"/>
            <a:r>
              <a:rPr kumimoji="1" lang="zh-CN" altLang="en-US" dirty="0" smtClean="0"/>
              <a:t>目标</a:t>
            </a:r>
            <a:r>
              <a:rPr kumimoji="1" lang="en-US" altLang="zh-CN" dirty="0" smtClean="0"/>
              <a:t>:137</a:t>
            </a:r>
          </a:p>
          <a:p>
            <a:pPr algn="ctr"/>
            <a:r>
              <a:rPr kumimoji="1" lang="zh-CN" altLang="en-US" dirty="0" smtClean="0"/>
              <a:t>内容</a:t>
            </a:r>
            <a:r>
              <a:rPr kumimoji="1" lang="en-US" altLang="zh-CN" dirty="0" smtClean="0"/>
              <a:t>:202</a:t>
            </a:r>
          </a:p>
          <a:p>
            <a:pPr algn="ctr"/>
            <a:r>
              <a:rPr kumimoji="1" lang="zh-CN" altLang="en-US" dirty="0" smtClean="0"/>
              <a:t>来源</a:t>
            </a:r>
            <a:r>
              <a:rPr kumimoji="1" lang="en-US" altLang="zh-CN" dirty="0" smtClean="0"/>
              <a:t>:110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41048" y="1874761"/>
            <a:ext cx="725714" cy="5563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陌陌</a:t>
            </a:r>
            <a:endParaRPr kumimoji="1" lang="zh-CN" altLang="en-US" dirty="0"/>
          </a:p>
        </p:txBody>
      </p:sp>
      <p:cxnSp>
        <p:nvCxnSpPr>
          <p:cNvPr id="9" name="直线箭头连接符 8"/>
          <p:cNvCxnSpPr/>
          <p:nvPr/>
        </p:nvCxnSpPr>
        <p:spPr>
          <a:xfrm flipH="1">
            <a:off x="2878667" y="1729619"/>
            <a:ext cx="21045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777618" y="1143000"/>
            <a:ext cx="1330477" cy="11732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陌陌服务器</a:t>
            </a:r>
            <a:endParaRPr kumimoji="1" lang="zh-CN" altLang="en-US" dirty="0"/>
          </a:p>
        </p:txBody>
      </p:sp>
      <p:cxnSp>
        <p:nvCxnSpPr>
          <p:cNvPr id="13" name="直线箭头连接符 12"/>
          <p:cNvCxnSpPr>
            <a:stCxn id="6" idx="1"/>
          </p:cNvCxnSpPr>
          <p:nvPr/>
        </p:nvCxnSpPr>
        <p:spPr>
          <a:xfrm flipH="1">
            <a:off x="6108096" y="616857"/>
            <a:ext cx="1204685" cy="6168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326191" y="13965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在线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934856" y="3501571"/>
            <a:ext cx="1330477" cy="20561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APNs</a:t>
            </a:r>
            <a:endParaRPr kumimoji="1" lang="zh-CN" altLang="en-US" dirty="0"/>
          </a:p>
        </p:txBody>
      </p:sp>
      <p:cxnSp>
        <p:nvCxnSpPr>
          <p:cNvPr id="20" name="直线箭头连接符 19"/>
          <p:cNvCxnSpPr>
            <a:endCxn id="16" idx="0"/>
          </p:cNvCxnSpPr>
          <p:nvPr/>
        </p:nvCxnSpPr>
        <p:spPr>
          <a:xfrm flipH="1">
            <a:off x="5600095" y="2316238"/>
            <a:ext cx="157238" cy="1185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H="1">
            <a:off x="2878668" y="3725333"/>
            <a:ext cx="1898950" cy="2902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193144" y="3114523"/>
            <a:ext cx="1282095" cy="12216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长连接</a:t>
            </a:r>
            <a:endParaRPr kumimoji="1"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265333" y="2104571"/>
            <a:ext cx="2484361" cy="12337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女神</a:t>
            </a:r>
            <a:endParaRPr kumimoji="1" lang="en-US" altLang="zh-CN" dirty="0" smtClean="0"/>
          </a:p>
          <a:p>
            <a:pPr algn="ctr"/>
            <a:r>
              <a:rPr kumimoji="1" lang="zh-CN" altLang="en-US" dirty="0" smtClean="0"/>
              <a:t>目标</a:t>
            </a:r>
            <a:r>
              <a:rPr kumimoji="1" lang="en-US" altLang="zh-CN" dirty="0" smtClean="0"/>
              <a:t>:XXXXXXX</a:t>
            </a:r>
          </a:p>
          <a:p>
            <a:pPr algn="ctr"/>
            <a:r>
              <a:rPr kumimoji="1" lang="zh-CN" altLang="en-US" dirty="0" smtClean="0"/>
              <a:t>内容和携带参数</a:t>
            </a:r>
            <a:r>
              <a:rPr kumimoji="1" lang="en-US" altLang="zh-CN" dirty="0" smtClean="0"/>
              <a:t>:202</a:t>
            </a:r>
          </a:p>
        </p:txBody>
      </p:sp>
      <p:sp>
        <p:nvSpPr>
          <p:cNvPr id="30" name="矩形 29"/>
          <p:cNvSpPr/>
          <p:nvPr/>
        </p:nvSpPr>
        <p:spPr>
          <a:xfrm>
            <a:off x="1519162" y="1874761"/>
            <a:ext cx="725714" cy="5563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快播</a:t>
            </a:r>
            <a:endParaRPr kumimoji="1" lang="en-US" altLang="zh-CN" dirty="0" smtClean="0"/>
          </a:p>
        </p:txBody>
      </p:sp>
      <p:sp>
        <p:nvSpPr>
          <p:cNvPr id="31" name="矩形 30"/>
          <p:cNvSpPr/>
          <p:nvPr/>
        </p:nvSpPr>
        <p:spPr>
          <a:xfrm>
            <a:off x="2007486" y="5030411"/>
            <a:ext cx="2895600" cy="18275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1.(UDID</a:t>
            </a:r>
            <a:r>
              <a:rPr kumimoji="1" lang="zh-CN" altLang="en-US" dirty="0" smtClean="0"/>
              <a:t>设备唯一标识</a:t>
            </a:r>
            <a:r>
              <a:rPr kumimoji="1" lang="en-US" altLang="zh-CN" dirty="0" smtClean="0"/>
              <a:t>)</a:t>
            </a:r>
          </a:p>
          <a:p>
            <a:pPr algn="ctr"/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应用唯一标识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bundleID</a:t>
            </a:r>
            <a:r>
              <a:rPr kumimoji="1" lang="en-US" altLang="zh-CN" dirty="0" smtClean="0"/>
              <a:t>)</a:t>
            </a:r>
          </a:p>
          <a:p>
            <a:pPr algn="ctr"/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加密 </a:t>
            </a:r>
            <a:r>
              <a:rPr kumimoji="1" lang="en-US" altLang="zh-CN" dirty="0" smtClean="0"/>
              <a:t>UDID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err="1"/>
              <a:t>bundleID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 </a:t>
            </a:r>
            <a:r>
              <a:rPr kumimoji="1" lang="en-US" altLang="zh-CN" dirty="0" err="1" smtClean="0"/>
              <a:t>deviceToken</a:t>
            </a:r>
            <a:endParaRPr kumimoji="1" lang="en-US" altLang="zh-CN" dirty="0" smtClean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 smtClean="0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269087"/>
              </p:ext>
            </p:extLst>
          </p:nvPr>
        </p:nvGraphicFramePr>
        <p:xfrm>
          <a:off x="8964766" y="855859"/>
          <a:ext cx="6096000" cy="1932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2032418"/>
                <a:gridCol w="1015582"/>
              </a:tblGrid>
              <a:tr h="55123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deviceToken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47028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明月心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XXXXXXXX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QQQQQQQ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188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小三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女神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OOOOOO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矩形 34"/>
          <p:cNvSpPr/>
          <p:nvPr/>
        </p:nvSpPr>
        <p:spPr>
          <a:xfrm>
            <a:off x="-4130989" y="2630375"/>
            <a:ext cx="3670286" cy="39281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每次启动的时候生成</a:t>
            </a:r>
            <a:r>
              <a:rPr kumimoji="1" lang="en-US" altLang="zh-CN" dirty="0" err="1" smtClean="0"/>
              <a:t>deviceToken</a:t>
            </a:r>
            <a:r>
              <a:rPr kumimoji="1" lang="zh-CN" altLang="en-US" dirty="0" smtClean="0"/>
              <a:t>并保存</a:t>
            </a:r>
            <a:endParaRPr kumimoji="1" lang="en-US" altLang="zh-CN" dirty="0"/>
          </a:p>
          <a:p>
            <a:pPr algn="ctr"/>
            <a:r>
              <a:rPr kumimoji="1" lang="zh-CN" altLang="zh-CN" dirty="0" smtClean="0"/>
              <a:t>2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换号 清除之前的 最新的号才能接收通知</a:t>
            </a:r>
            <a:endParaRPr kumimoji="1" lang="en-US" altLang="zh-CN" dirty="0" smtClean="0"/>
          </a:p>
          <a:p>
            <a:pPr algn="ctr"/>
            <a:r>
              <a:rPr kumimoji="1" lang="zh-CN" altLang="zh-CN" dirty="0" smtClean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换手机 更新</a:t>
            </a:r>
            <a:r>
              <a:rPr kumimoji="1" lang="en-US" altLang="zh-CN" dirty="0" err="1" smtClean="0"/>
              <a:t>DeviceToken</a:t>
            </a:r>
            <a:endParaRPr kumimoji="1" lang="en-US" altLang="zh-CN" dirty="0" smtClean="0"/>
          </a:p>
          <a:p>
            <a:pPr algn="ctr"/>
            <a:r>
              <a:rPr kumimoji="1" lang="zh-CN" altLang="zh-CN" dirty="0" smtClean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多点登陆的问题</a:t>
            </a:r>
            <a:endParaRPr kumimoji="1" lang="en-US" altLang="zh-CN" dirty="0" smtClean="0"/>
          </a:p>
          <a:p>
            <a:pPr algn="ctr"/>
            <a:r>
              <a:rPr kumimoji="1" lang="zh-CN" altLang="en-US" dirty="0" smtClean="0"/>
              <a:t>保存多个</a:t>
            </a:r>
            <a:r>
              <a:rPr kumimoji="1" lang="en-US" altLang="zh-CN" dirty="0" err="1" smtClean="0"/>
              <a:t>deviceToken</a:t>
            </a:r>
            <a:endParaRPr kumimoji="1" lang="en-US" altLang="zh-CN" dirty="0"/>
          </a:p>
          <a:p>
            <a:pPr algn="ctr"/>
            <a:r>
              <a:rPr kumimoji="1" lang="zh-CN" altLang="zh-CN" dirty="0" smtClean="0"/>
              <a:t>5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安卓设备类型 </a:t>
            </a:r>
            <a:endParaRPr kumimoji="1" lang="en-US" altLang="zh-CN" dirty="0"/>
          </a:p>
          <a:p>
            <a:pPr algn="ctr"/>
            <a:r>
              <a:rPr kumimoji="1" lang="zh-CN" altLang="zh-CN" dirty="0" smtClean="0"/>
              <a:t>6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图标文字 </a:t>
            </a:r>
            <a:r>
              <a:rPr kumimoji="1" lang="zh-CN" altLang="zh-CN" dirty="0" smtClean="0"/>
              <a:t>1</a:t>
            </a:r>
            <a:r>
              <a:rPr kumimoji="1" lang="en-US" altLang="zh-CN" dirty="0" smtClean="0"/>
              <a:t>1</a:t>
            </a:r>
          </a:p>
          <a:p>
            <a:pPr algn="ctr"/>
            <a:r>
              <a:rPr kumimoji="1" lang="zh-CN" altLang="en-US" dirty="0" smtClean="0"/>
              <a:t>同步更新本地的和服务器的图标文字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3556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远程推送通知的作用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6132077" y="4668740"/>
            <a:ext cx="1512702" cy="1184321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苹果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APNs</a:t>
            </a:r>
            <a:r>
              <a:rPr kumimoji="1" lang="zh-CN" altLang="en-US" dirty="0"/>
              <a:t>服务器</a:t>
            </a:r>
          </a:p>
        </p:txBody>
      </p:sp>
      <p:sp>
        <p:nvSpPr>
          <p:cNvPr id="8" name="矩形 7"/>
          <p:cNvSpPr/>
          <p:nvPr/>
        </p:nvSpPr>
        <p:spPr>
          <a:xfrm>
            <a:off x="6132077" y="1786602"/>
            <a:ext cx="1512702" cy="1184321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网易服务器</a:t>
            </a:r>
          </a:p>
        </p:txBody>
      </p:sp>
      <p:sp>
        <p:nvSpPr>
          <p:cNvPr id="9" name="矩形 8"/>
          <p:cNvSpPr/>
          <p:nvPr/>
        </p:nvSpPr>
        <p:spPr>
          <a:xfrm>
            <a:off x="416377" y="3733582"/>
            <a:ext cx="2322286" cy="30570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张三</a:t>
            </a:r>
          </a:p>
        </p:txBody>
      </p:sp>
      <p:sp>
        <p:nvSpPr>
          <p:cNvPr id="10" name="矩形 9"/>
          <p:cNvSpPr/>
          <p:nvPr/>
        </p:nvSpPr>
        <p:spPr>
          <a:xfrm>
            <a:off x="547458" y="3950186"/>
            <a:ext cx="734786" cy="78105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网易新闻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400052" y="1246877"/>
            <a:ext cx="377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1.</a:t>
            </a:r>
            <a:r>
              <a:rPr kumimoji="1" lang="zh-CN" altLang="en-US"/>
              <a:t>网易新闻</a:t>
            </a:r>
            <a:r>
              <a:rPr kumimoji="1" lang="en-US" altLang="zh-CN"/>
              <a:t>app</a:t>
            </a:r>
            <a:r>
              <a:rPr kumimoji="1" lang="zh-CN" altLang="en-US"/>
              <a:t>已经退出</a:t>
            </a:r>
            <a:r>
              <a:rPr kumimoji="1" lang="en-US" altLang="zh-CN"/>
              <a:t>(</a:t>
            </a:r>
            <a:r>
              <a:rPr kumimoji="1" lang="zh-CN" altLang="en-US"/>
              <a:t>死</a:t>
            </a:r>
            <a:r>
              <a:rPr kumimoji="1" lang="en-US" altLang="zh-CN"/>
              <a:t>)</a:t>
            </a:r>
          </a:p>
          <a:p>
            <a:r>
              <a:rPr kumimoji="1" lang="zh-CN" altLang="zh-CN"/>
              <a:t>2</a:t>
            </a:r>
            <a:r>
              <a:rPr kumimoji="1" lang="en-US" altLang="zh-CN"/>
              <a:t>.</a:t>
            </a:r>
            <a:r>
              <a:rPr kumimoji="1" lang="zh-CN" altLang="en-US"/>
              <a:t>张三的手机保持联网状态</a:t>
            </a:r>
            <a:r>
              <a:rPr kumimoji="1" lang="en-US" altLang="zh-CN"/>
              <a:t>(</a:t>
            </a:r>
            <a:r>
              <a:rPr kumimoji="1" lang="zh-CN" altLang="en-US"/>
              <a:t>能上网</a:t>
            </a:r>
            <a:r>
              <a:rPr kumimoji="1" lang="en-US" altLang="zh-CN"/>
              <a:t>)</a:t>
            </a:r>
            <a:endParaRPr kumimoji="1" lang="zh-CN" altLang="en-US"/>
          </a:p>
        </p:txBody>
      </p:sp>
      <p:cxnSp>
        <p:nvCxnSpPr>
          <p:cNvPr id="12" name="直线箭头连接符 11"/>
          <p:cNvCxnSpPr>
            <a:stCxn id="9" idx="3"/>
            <a:endCxn id="7" idx="1"/>
          </p:cNvCxnSpPr>
          <p:nvPr/>
        </p:nvCxnSpPr>
        <p:spPr>
          <a:xfrm flipV="1">
            <a:off x="2738663" y="5260901"/>
            <a:ext cx="3393414" cy="12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8" idx="2"/>
            <a:endCxn id="7" idx="0"/>
          </p:cNvCxnSpPr>
          <p:nvPr/>
        </p:nvCxnSpPr>
        <p:spPr>
          <a:xfrm>
            <a:off x="6888428" y="2970923"/>
            <a:ext cx="0" cy="16978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750444" y="3133417"/>
            <a:ext cx="4171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{</a:t>
            </a:r>
          </a:p>
          <a:p>
            <a:r>
              <a:rPr kumimoji="1" lang="en-US" altLang="zh-CN" dirty="0"/>
              <a:t>“body” : ”</a:t>
            </a:r>
            <a:r>
              <a:rPr kumimoji="1" lang="zh-CN" altLang="en-US" dirty="0"/>
              <a:t>好消息</a:t>
            </a:r>
            <a:r>
              <a:rPr kumimoji="1" lang="en-US" altLang="zh-CN" dirty="0"/>
              <a:t>,</a:t>
            </a:r>
            <a:r>
              <a:rPr kumimoji="1" lang="zh-CN" altLang="en-US" dirty="0"/>
              <a:t>网易新闻</a:t>
            </a:r>
            <a:r>
              <a:rPr kumimoji="1" lang="en-US" altLang="zh-CN" dirty="0"/>
              <a:t>4.0</a:t>
            </a:r>
            <a:r>
              <a:rPr kumimoji="1" lang="zh-CN" altLang="en-US" dirty="0"/>
              <a:t>大改变</a:t>
            </a:r>
            <a:r>
              <a:rPr kumimoji="1" lang="en-US" altLang="zh-CN" dirty="0"/>
              <a:t>!”,</a:t>
            </a:r>
          </a:p>
          <a:p>
            <a:r>
              <a:rPr kumimoji="1" lang="en-US" altLang="zh-CN" dirty="0"/>
              <a:t>“</a:t>
            </a:r>
            <a:r>
              <a:rPr kumimoji="1" lang="en-US" altLang="zh-CN" dirty="0" err="1"/>
              <a:t>deviceToken</a:t>
            </a:r>
            <a:r>
              <a:rPr kumimoji="1" lang="en-US" altLang="zh-CN" dirty="0"/>
              <a:t>” : “487387658634586”</a:t>
            </a:r>
          </a:p>
          <a:p>
            <a:r>
              <a:rPr kumimoji="1" lang="en-US" altLang="zh-CN" dirty="0"/>
              <a:t>}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3510643" y="4821140"/>
            <a:ext cx="200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通过</a:t>
            </a:r>
            <a:r>
              <a:rPr kumimoji="1" lang="en-US" altLang="zh-CN" dirty="0" err="1"/>
              <a:t>deviceToken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8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推送通知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9099"/>
            <a:ext cx="8229600" cy="5060453"/>
          </a:xfrm>
        </p:spPr>
        <p:txBody>
          <a:bodyPr>
            <a:normAutofit/>
          </a:bodyPr>
          <a:lstStyle/>
          <a:p>
            <a:r>
              <a:rPr kumimoji="1" lang="zh-CN" altLang="en-US" sz="1800" dirty="0">
                <a:solidFill>
                  <a:srgbClr val="FF0000"/>
                </a:solidFill>
              </a:rPr>
              <a:t>注意</a:t>
            </a:r>
            <a:r>
              <a:rPr kumimoji="1" lang="en-US" altLang="zh-CN" sz="1800" dirty="0"/>
              <a:t>：</a:t>
            </a:r>
            <a:r>
              <a:rPr kumimoji="1" lang="zh-CN" altLang="en-US" sz="1800"/>
              <a:t>这里说的</a:t>
            </a:r>
            <a:r>
              <a:rPr kumimoji="1" lang="zh-CN" altLang="en-US" sz="1800">
                <a:solidFill>
                  <a:srgbClr val="FF0000"/>
                </a:solidFill>
              </a:rPr>
              <a:t>推送通知</a:t>
            </a:r>
            <a:r>
              <a:rPr kumimoji="1" lang="zh-CN" altLang="en-US" sz="1800"/>
              <a:t>跟</a:t>
            </a:r>
            <a:r>
              <a:rPr kumimoji="1" lang="en-US" altLang="zh-CN" sz="1800">
                <a:solidFill>
                  <a:srgbClr val="FF0000"/>
                </a:solidFill>
              </a:rPr>
              <a:t>NSNotification</a:t>
            </a:r>
            <a:r>
              <a:rPr kumimoji="1" lang="zh-CN" altLang="en-US" sz="1800"/>
              <a:t>有所区别</a:t>
            </a:r>
            <a:endParaRPr kumimoji="1" lang="en-US" altLang="zh-CN" sz="1800"/>
          </a:p>
          <a:p>
            <a:pPr>
              <a:buFont typeface="Wingdings" charset="2"/>
              <a:buChar char="ü"/>
            </a:pPr>
            <a:r>
              <a:rPr kumimoji="1" lang="en-US" altLang="zh-CN" sz="1800">
                <a:solidFill>
                  <a:srgbClr val="FF0000"/>
                </a:solidFill>
              </a:rPr>
              <a:t>NSNotification</a:t>
            </a:r>
            <a:r>
              <a:rPr kumimoji="1" lang="zh-CN" altLang="en-US" sz="1800"/>
              <a:t>是抽象的，不可见的</a:t>
            </a:r>
            <a:endParaRPr kumimoji="1" lang="en-US" altLang="zh-CN" sz="1800"/>
          </a:p>
          <a:p>
            <a:pPr>
              <a:buFont typeface="Wingdings" charset="2"/>
              <a:buChar char="ü"/>
            </a:pPr>
            <a:r>
              <a:rPr kumimoji="1" lang="zh-CN" altLang="en-US" sz="1800" dirty="0">
                <a:solidFill>
                  <a:srgbClr val="FF0000"/>
                </a:solidFill>
              </a:rPr>
              <a:t>推送通知</a:t>
            </a:r>
            <a:r>
              <a:rPr kumimoji="1" lang="zh-CN" altLang="en-US" sz="1800" dirty="0"/>
              <a:t>是可见的（能用肉眼看到）</a:t>
            </a:r>
            <a:endParaRPr kumimoji="1" lang="en-US" altLang="zh-CN" sz="1800" dirty="0"/>
          </a:p>
          <a:p>
            <a:endParaRPr lang="en-US" altLang="zh-CN" sz="1800"/>
          </a:p>
          <a:p>
            <a:r>
              <a:rPr lang="en-US" altLang="zh-CN" sz="1800"/>
              <a:t>iOS</a:t>
            </a:r>
            <a:r>
              <a:rPr lang="zh-CN" altLang="en-US" sz="1800"/>
              <a:t>中提供了</a:t>
            </a:r>
            <a:r>
              <a:rPr lang="en-US" altLang="zh-CN" sz="1800"/>
              <a:t>2</a:t>
            </a:r>
            <a:r>
              <a:rPr lang="zh-CN" altLang="en-US" sz="1800"/>
              <a:t>种推送通知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>
                <a:solidFill>
                  <a:srgbClr val="FF0000"/>
                </a:solidFill>
              </a:rPr>
              <a:t>本地</a:t>
            </a:r>
            <a:r>
              <a:rPr lang="zh-CN" altLang="en-US" sz="1800"/>
              <a:t>推送通知（</a:t>
            </a:r>
            <a:r>
              <a:rPr lang="en-US" altLang="zh-CN" sz="1800">
                <a:solidFill>
                  <a:srgbClr val="5C2699"/>
                </a:solidFill>
                <a:latin typeface="Menlo-Regular"/>
              </a:rPr>
              <a:t>Local</a:t>
            </a:r>
            <a:r>
              <a:rPr lang="zh-CN" altLang="en-US" sz="1800">
                <a:solidFill>
                  <a:srgbClr val="5C2699"/>
                </a:solidFill>
                <a:latin typeface="Menlo-Regular"/>
              </a:rPr>
              <a:t> </a:t>
            </a:r>
            <a:r>
              <a:rPr lang="en-US" altLang="zh-CN" sz="1800">
                <a:solidFill>
                  <a:srgbClr val="5C2699"/>
                </a:solidFill>
                <a:latin typeface="Menlo-Regular"/>
              </a:rPr>
              <a:t>Notification</a:t>
            </a:r>
            <a:r>
              <a:rPr lang="zh-CN" altLang="en-US" sz="1800"/>
              <a:t>）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>
                <a:solidFill>
                  <a:srgbClr val="FF0000"/>
                </a:solidFill>
              </a:rPr>
              <a:t>远程</a:t>
            </a:r>
            <a:r>
              <a:rPr lang="zh-CN" altLang="en-US" sz="1800"/>
              <a:t>推送通知（</a:t>
            </a:r>
            <a:r>
              <a:rPr lang="en-US" altLang="zh-CN" sz="1800">
                <a:solidFill>
                  <a:srgbClr val="5C2699"/>
                </a:solidFill>
                <a:latin typeface="Menlo-Regular"/>
              </a:rPr>
              <a:t>Remote</a:t>
            </a:r>
            <a:r>
              <a:rPr lang="zh-CN" altLang="en-US" sz="1800">
                <a:solidFill>
                  <a:srgbClr val="5C2699"/>
                </a:solidFill>
                <a:latin typeface="Menlo-Regular"/>
              </a:rPr>
              <a:t> </a:t>
            </a:r>
            <a:r>
              <a:rPr lang="en-US" altLang="zh-CN" sz="1800">
                <a:solidFill>
                  <a:srgbClr val="5C2699"/>
                </a:solidFill>
                <a:latin typeface="Menlo-Regular"/>
              </a:rPr>
              <a:t>Notification</a:t>
            </a:r>
            <a:r>
              <a:rPr lang="zh-CN" altLang="en-US" sz="1800"/>
              <a:t>）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2025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证书配置</a:t>
            </a:r>
            <a:r>
              <a:rPr kumimoji="1" lang="en-US" altLang="zh-CN" dirty="0"/>
              <a:t>01 – </a:t>
            </a:r>
            <a:r>
              <a:rPr kumimoji="1" lang="zh-CN" altLang="en-US" dirty="0"/>
              <a:t>创建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9099"/>
            <a:ext cx="8229600" cy="2392165"/>
          </a:xfrm>
        </p:spPr>
        <p:txBody>
          <a:bodyPr>
            <a:normAutofit/>
          </a:bodyPr>
          <a:lstStyle/>
          <a:p>
            <a:r>
              <a:rPr lang="zh-CN" altLang="en-US" sz="1800">
                <a:solidFill>
                  <a:srgbClr val="FF0000"/>
                </a:solidFill>
              </a:rPr>
              <a:t>注意</a:t>
            </a:r>
            <a:endParaRPr lang="en-US" altLang="zh-CN" sz="1800">
              <a:solidFill>
                <a:srgbClr val="FF0000"/>
              </a:solidFill>
            </a:endParaRPr>
          </a:p>
          <a:p>
            <a:pPr>
              <a:buFont typeface="Wingdings" charset="2"/>
              <a:buChar char="p"/>
            </a:pPr>
            <a:r>
              <a:rPr lang="zh-CN" altLang="en-US" sz="1800"/>
              <a:t>远程推送只能在真机上测试！因此先要保证真机调试的环境没有问题！</a:t>
            </a:r>
            <a:endParaRPr lang="en-US" altLang="zh-CN" sz="1800"/>
          </a:p>
          <a:p>
            <a:pPr>
              <a:buFont typeface="Wingdings" charset="2"/>
              <a:buChar char="p"/>
            </a:pPr>
            <a:endParaRPr lang="en-US" altLang="zh-CN" sz="1800"/>
          </a:p>
          <a:p>
            <a:r>
              <a:rPr lang="zh-CN" altLang="en-US" sz="1800"/>
              <a:t>远程推送的第一步是要创建</a:t>
            </a:r>
            <a:r>
              <a:rPr lang="en-US" altLang="zh-CN" sz="1800"/>
              <a:t>App</a:t>
            </a:r>
            <a:r>
              <a:rPr lang="zh-CN" altLang="en-US" sz="1800"/>
              <a:t> </a:t>
            </a:r>
            <a:r>
              <a:rPr lang="en-US" altLang="zh-CN" sz="1800"/>
              <a:t>ID</a:t>
            </a:r>
          </a:p>
          <a:p>
            <a:pPr>
              <a:buFont typeface="Wingdings" charset="2"/>
              <a:buChar char="p"/>
            </a:pPr>
            <a:r>
              <a:rPr lang="zh-CN" altLang="en-US" sz="1800"/>
              <a:t>目的是说明哪个</a:t>
            </a:r>
            <a:r>
              <a:rPr lang="en-US" altLang="zh-CN" sz="1800"/>
              <a:t>App</a:t>
            </a:r>
            <a:r>
              <a:rPr lang="zh-CN" altLang="en-US" sz="1800"/>
              <a:t>需要使用推送服务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>
                <a:solidFill>
                  <a:srgbClr val="FF0000"/>
                </a:solidFill>
              </a:rPr>
              <a:t>为远程推送服务创建的</a:t>
            </a:r>
            <a:r>
              <a:rPr lang="en-US" altLang="zh-CN" sz="1800">
                <a:solidFill>
                  <a:srgbClr val="FF0000"/>
                </a:solidFill>
              </a:rPr>
              <a:t>App</a:t>
            </a:r>
            <a:r>
              <a:rPr lang="zh-CN" altLang="en-US" sz="1800">
                <a:solidFill>
                  <a:srgbClr val="FF0000"/>
                </a:solidFill>
              </a:rPr>
              <a:t> </a:t>
            </a:r>
            <a:r>
              <a:rPr lang="en-US" altLang="zh-CN" sz="1800">
                <a:solidFill>
                  <a:srgbClr val="FF0000"/>
                </a:solidFill>
              </a:rPr>
              <a:t>ID</a:t>
            </a:r>
            <a:r>
              <a:rPr lang="zh-CN" altLang="en-US" sz="1800">
                <a:solidFill>
                  <a:srgbClr val="FF0000"/>
                </a:solidFill>
              </a:rPr>
              <a:t>一定要是全称，不能带有*</a:t>
            </a:r>
            <a:endParaRPr lang="en-US" altLang="zh-CN" sz="1800">
              <a:solidFill>
                <a:srgbClr val="FF0000"/>
              </a:solidFill>
            </a:endParaRPr>
          </a:p>
        </p:txBody>
      </p:sp>
      <p:pic>
        <p:nvPicPr>
          <p:cNvPr id="5" name="图片 4" descr="QQ20140813-9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8143"/>
            <a:ext cx="2921000" cy="2298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 descr="QQ20140813-11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4513439"/>
            <a:ext cx="6121400" cy="18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8265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证书配置</a:t>
            </a:r>
            <a:r>
              <a:rPr kumimoji="1" lang="en-US" altLang="zh-CN" dirty="0"/>
              <a:t>02 – </a:t>
            </a:r>
            <a:r>
              <a:rPr kumimoji="1" lang="zh-CN" altLang="en-US" dirty="0"/>
              <a:t>为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创建</a:t>
            </a:r>
            <a:r>
              <a:rPr kumimoji="1" lang="en-US" altLang="zh-CN" dirty="0"/>
              <a:t>APNs</a:t>
            </a:r>
            <a:r>
              <a:rPr kumimoji="1" lang="zh-CN" altLang="en-US" dirty="0"/>
              <a:t> </a:t>
            </a:r>
            <a:r>
              <a:rPr kumimoji="1" lang="en-US" altLang="zh-CN" dirty="0"/>
              <a:t>SSL</a:t>
            </a:r>
            <a:r>
              <a:rPr kumimoji="1" lang="zh-CN" altLang="en-US" dirty="0"/>
              <a:t>证书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473" y="1346295"/>
            <a:ext cx="8229600" cy="451589"/>
          </a:xfrm>
        </p:spPr>
        <p:txBody>
          <a:bodyPr>
            <a:normAutofit/>
          </a:bodyPr>
          <a:lstStyle/>
          <a:p>
            <a:r>
              <a:rPr lang="zh-CN" altLang="en-US" sz="1800"/>
              <a:t>真机调试用的</a:t>
            </a:r>
            <a:r>
              <a:rPr lang="en-US" altLang="zh-CN" sz="1800"/>
              <a:t>APNs</a:t>
            </a:r>
            <a:r>
              <a:rPr lang="zh-CN" altLang="en-US" sz="1800"/>
              <a:t> </a:t>
            </a:r>
            <a:r>
              <a:rPr lang="en-US" altLang="zh-CN" sz="1800"/>
              <a:t>SSL</a:t>
            </a:r>
            <a:r>
              <a:rPr lang="zh-CN" altLang="en-US" sz="1800"/>
              <a:t>证书：要在哪台电脑上调试具有推送服务的</a:t>
            </a:r>
            <a:r>
              <a:rPr lang="en-US" altLang="zh-CN" sz="1800"/>
              <a:t>App</a:t>
            </a:r>
          </a:p>
        </p:txBody>
      </p:sp>
      <p:pic>
        <p:nvPicPr>
          <p:cNvPr id="4" name="图片 3" descr="QQ20140813-1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73" y="1935223"/>
            <a:ext cx="3124200" cy="203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图片 5" descr="QQ20140813-3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236" y="1935223"/>
            <a:ext cx="4437871" cy="221013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图片 7" descr="QQ20140813-4@2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217" y="4302310"/>
            <a:ext cx="5253755" cy="205622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1327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证书配置</a:t>
            </a:r>
            <a:r>
              <a:rPr kumimoji="1" lang="en-US" altLang="zh-CN" dirty="0"/>
              <a:t>02 – </a:t>
            </a:r>
            <a:r>
              <a:rPr kumimoji="1" lang="zh-CN" altLang="en-US" dirty="0"/>
              <a:t>为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创建</a:t>
            </a:r>
            <a:r>
              <a:rPr kumimoji="1" lang="en-US" altLang="zh-CN" dirty="0"/>
              <a:t>APNs</a:t>
            </a:r>
            <a:r>
              <a:rPr kumimoji="1" lang="zh-CN" altLang="en-US" dirty="0"/>
              <a:t> </a:t>
            </a:r>
            <a:r>
              <a:rPr kumimoji="1" lang="en-US" altLang="zh-CN" dirty="0"/>
              <a:t>SSL</a:t>
            </a:r>
            <a:r>
              <a:rPr kumimoji="1" lang="zh-CN" altLang="en-US" dirty="0"/>
              <a:t>证书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473" y="1346295"/>
            <a:ext cx="8229600" cy="451589"/>
          </a:xfrm>
        </p:spPr>
        <p:txBody>
          <a:bodyPr>
            <a:normAutofit/>
          </a:bodyPr>
          <a:lstStyle/>
          <a:p>
            <a:r>
              <a:rPr lang="zh-CN" altLang="en-US" sz="1800"/>
              <a:t>发布程序用的</a:t>
            </a:r>
            <a:r>
              <a:rPr lang="en-US" altLang="zh-CN" sz="1800"/>
              <a:t>APNs</a:t>
            </a:r>
            <a:r>
              <a:rPr lang="zh-CN" altLang="en-US" sz="1800"/>
              <a:t> </a:t>
            </a:r>
            <a:r>
              <a:rPr lang="en-US" altLang="zh-CN" sz="1800"/>
              <a:t>SSL</a:t>
            </a:r>
            <a:r>
              <a:rPr lang="zh-CN" altLang="en-US" sz="1800"/>
              <a:t>证书：要在哪台电脑上发布具有推送服务的</a:t>
            </a:r>
            <a:r>
              <a:rPr lang="en-US" altLang="zh-CN" sz="1800"/>
              <a:t>App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235" y="1935223"/>
            <a:ext cx="4437871" cy="197653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图片 7" descr="QQ20140813-4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217" y="4302310"/>
            <a:ext cx="5253755" cy="205622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图片 6" descr="QQ20140813-1@2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73" y="1935223"/>
            <a:ext cx="3124200" cy="20320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17724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证书配置</a:t>
            </a:r>
            <a:r>
              <a:rPr kumimoji="1" lang="en-US" altLang="zh-CN" dirty="0"/>
              <a:t>02 – </a:t>
            </a:r>
            <a:r>
              <a:rPr kumimoji="1" lang="zh-CN" altLang="en-US" dirty="0"/>
              <a:t>为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创建</a:t>
            </a:r>
            <a:r>
              <a:rPr kumimoji="1" lang="en-US" altLang="zh-CN" dirty="0"/>
              <a:t>APNs</a:t>
            </a:r>
            <a:r>
              <a:rPr kumimoji="1" lang="zh-CN" altLang="en-US" dirty="0"/>
              <a:t> </a:t>
            </a:r>
            <a:r>
              <a:rPr kumimoji="1" lang="en-US" altLang="zh-CN" dirty="0"/>
              <a:t>SSL</a:t>
            </a:r>
            <a:r>
              <a:rPr kumimoji="1" lang="zh-CN" altLang="en-US" dirty="0"/>
              <a:t>证书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473" y="1346295"/>
            <a:ext cx="8229600" cy="1250649"/>
          </a:xfrm>
        </p:spPr>
        <p:txBody>
          <a:bodyPr>
            <a:normAutofit/>
          </a:bodyPr>
          <a:lstStyle/>
          <a:p>
            <a:r>
              <a:rPr lang="zh-CN" altLang="en-US" sz="1800"/>
              <a:t>最终得到</a:t>
            </a:r>
            <a:r>
              <a:rPr lang="en-US" altLang="zh-CN" sz="1800"/>
              <a:t>2</a:t>
            </a:r>
            <a:r>
              <a:rPr lang="zh-CN" altLang="en-US" sz="1800"/>
              <a:t>个</a:t>
            </a:r>
            <a:r>
              <a:rPr lang="en-US" altLang="zh-CN" sz="1800"/>
              <a:t>APNs</a:t>
            </a:r>
            <a:r>
              <a:rPr lang="zh-CN" altLang="en-US" sz="1800"/>
              <a:t> </a:t>
            </a:r>
            <a:r>
              <a:rPr lang="en-US" altLang="zh-CN" sz="1800"/>
              <a:t>SSL</a:t>
            </a:r>
            <a:r>
              <a:rPr lang="zh-CN" altLang="en-US" sz="1800"/>
              <a:t>证书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en-US" altLang="zh-CN" sz="1800"/>
              <a:t>APNs</a:t>
            </a:r>
            <a:r>
              <a:rPr lang="zh-CN" altLang="en-US" sz="1800"/>
              <a:t> </a:t>
            </a:r>
            <a:r>
              <a:rPr lang="en-US" altLang="zh-CN" sz="1800"/>
              <a:t>Development</a:t>
            </a:r>
            <a:r>
              <a:rPr lang="zh-CN" altLang="en-US" sz="1800"/>
              <a:t> </a:t>
            </a:r>
            <a:r>
              <a:rPr lang="en-US" altLang="zh-CN" sz="1800"/>
              <a:t>iOS</a:t>
            </a:r>
            <a:r>
              <a:rPr lang="zh-CN" altLang="en-US" sz="1800"/>
              <a:t>：真机调试用的证书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en-US" altLang="zh-CN" sz="1800"/>
              <a:t>APNs</a:t>
            </a:r>
            <a:r>
              <a:rPr lang="zh-CN" altLang="en-US" sz="1800"/>
              <a:t> </a:t>
            </a:r>
            <a:r>
              <a:rPr lang="en-US" altLang="zh-CN" sz="1800"/>
              <a:t>Production</a:t>
            </a:r>
            <a:r>
              <a:rPr lang="zh-CN" altLang="en-US" sz="1800"/>
              <a:t> </a:t>
            </a:r>
            <a:r>
              <a:rPr lang="en-US" altLang="zh-CN" sz="1800"/>
              <a:t>iOS</a:t>
            </a:r>
            <a:r>
              <a:rPr lang="zh-CN" altLang="en-US" sz="1800"/>
              <a:t>：发布程序用的证书</a:t>
            </a:r>
            <a:endParaRPr lang="en-US" altLang="zh-CN" sz="1800"/>
          </a:p>
        </p:txBody>
      </p:sp>
      <p:pic>
        <p:nvPicPr>
          <p:cNvPr id="5" name="图片 4" descr="QQ20140813-6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5246"/>
            <a:ext cx="90678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3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证书配置</a:t>
            </a:r>
            <a:r>
              <a:rPr kumimoji="1" lang="en-US" altLang="zh-CN" dirty="0"/>
              <a:t>03 – </a:t>
            </a:r>
            <a:r>
              <a:rPr kumimoji="1" lang="zh-CN" altLang="en-US" dirty="0"/>
              <a:t>生成描述文件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473" y="1374834"/>
            <a:ext cx="8229600" cy="836850"/>
          </a:xfrm>
        </p:spPr>
        <p:txBody>
          <a:bodyPr>
            <a:normAutofit/>
          </a:bodyPr>
          <a:lstStyle/>
          <a:p>
            <a:r>
              <a:rPr lang="zh-CN" altLang="en-US" sz="1800"/>
              <a:t>描述文件的作用是用来描述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>
                <a:solidFill>
                  <a:srgbClr val="FF0000"/>
                </a:solidFill>
              </a:rPr>
              <a:t>哪台设备</a:t>
            </a:r>
            <a:r>
              <a:rPr lang="zh-CN" altLang="en-US" sz="1800"/>
              <a:t>要在</a:t>
            </a:r>
            <a:r>
              <a:rPr lang="zh-CN" altLang="en-US" sz="1800">
                <a:solidFill>
                  <a:srgbClr val="FF0000"/>
                </a:solidFill>
              </a:rPr>
              <a:t>哪台电脑</a:t>
            </a:r>
            <a:r>
              <a:rPr lang="zh-CN" altLang="en-US" sz="1800"/>
              <a:t>上调试</a:t>
            </a:r>
            <a:r>
              <a:rPr lang="zh-CN" altLang="en-US" sz="1800">
                <a:solidFill>
                  <a:srgbClr val="FF0000"/>
                </a:solidFill>
              </a:rPr>
              <a:t>哪个程序</a:t>
            </a:r>
            <a:endParaRPr lang="en-US" altLang="zh-CN" sz="1800">
              <a:solidFill>
                <a:srgbClr val="FF0000"/>
              </a:solidFill>
            </a:endParaRPr>
          </a:p>
        </p:txBody>
      </p:sp>
      <p:pic>
        <p:nvPicPr>
          <p:cNvPr id="4" name="图片 3" descr="QQ20140813-15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7" y="2332390"/>
            <a:ext cx="3550183" cy="187694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图片 5" descr="QQ20140813-17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373" y="2685331"/>
            <a:ext cx="4330700" cy="1524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图片 6" descr="QQ20140813-18@2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95" y="4348416"/>
            <a:ext cx="4763129" cy="197567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60272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证书配置</a:t>
            </a:r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安装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9100"/>
            <a:ext cx="8229600" cy="2477778"/>
          </a:xfrm>
        </p:spPr>
        <p:txBody>
          <a:bodyPr>
            <a:normAutofit/>
          </a:bodyPr>
          <a:lstStyle/>
          <a:p>
            <a:r>
              <a:rPr lang="zh-CN" altLang="en-US" sz="1800"/>
              <a:t>最终会得到</a:t>
            </a:r>
            <a:r>
              <a:rPr lang="en-US" altLang="zh-CN" sz="1800"/>
              <a:t>3</a:t>
            </a:r>
            <a:r>
              <a:rPr lang="zh-CN" altLang="en-US" sz="1800"/>
              <a:t>个文件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en-US" altLang="zh-CN" sz="1800"/>
              <a:t>aps_development.cer</a:t>
            </a:r>
            <a:r>
              <a:rPr lang="zh-CN" altLang="en-US" sz="1800"/>
              <a:t>：真机调试用的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en-US" altLang="zh-CN" sz="1800"/>
              <a:t>aps_production.cer</a:t>
            </a:r>
            <a:r>
              <a:rPr lang="zh-CN" altLang="en-US" sz="1800"/>
              <a:t>：发布程序用的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en-US" altLang="zh-CN" sz="1800"/>
              <a:t>netease_news_iphone5_home.mobileprovision</a:t>
            </a:r>
            <a:r>
              <a:rPr lang="zh-CN" altLang="en-US" sz="1800"/>
              <a:t>：描述文件</a:t>
            </a:r>
            <a:endParaRPr lang="en-US" altLang="zh-CN" sz="1800"/>
          </a:p>
          <a:p>
            <a:pPr>
              <a:buFont typeface="Wingdings" charset="2"/>
              <a:buChar char="p"/>
            </a:pPr>
            <a:endParaRPr lang="en-US" altLang="zh-CN" sz="1800"/>
          </a:p>
          <a:p>
            <a:r>
              <a:rPr lang="zh-CN" altLang="en-US" sz="1800"/>
              <a:t>建议：先安装</a:t>
            </a:r>
            <a:r>
              <a:rPr lang="en-US" altLang="zh-CN" sz="1800"/>
              <a:t>cer</a:t>
            </a:r>
            <a:r>
              <a:rPr lang="zh-CN" altLang="en-US" sz="1800"/>
              <a:t>文件，再安装</a:t>
            </a:r>
            <a:r>
              <a:rPr lang="en-US" altLang="zh-CN" sz="1800"/>
              <a:t>mobileprovision</a:t>
            </a:r>
            <a:r>
              <a:rPr lang="zh-CN" altLang="en-US" sz="1800"/>
              <a:t>文件</a:t>
            </a:r>
            <a:endParaRPr lang="en-US" altLang="zh-CN" sz="1800"/>
          </a:p>
          <a:p>
            <a:pPr>
              <a:buFont typeface="Wingdings" charset="2"/>
              <a:buChar char="p"/>
            </a:pPr>
            <a:endParaRPr lang="en-US" altLang="zh-CN" sz="1800"/>
          </a:p>
        </p:txBody>
      </p:sp>
      <p:pic>
        <p:nvPicPr>
          <p:cNvPr id="4" name="图片 3" descr="QQ20140813-1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22" y="4099045"/>
            <a:ext cx="6310313" cy="136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0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注册</a:t>
            </a:r>
            <a:r>
              <a:rPr kumimoji="1" lang="zh-CN" altLang="en-US"/>
              <a:t>远程推送通知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2" y="1379630"/>
            <a:ext cx="8690903" cy="4793461"/>
          </a:xfrm>
        </p:spPr>
        <p:txBody>
          <a:bodyPr>
            <a:normAutofit/>
          </a:bodyPr>
          <a:lstStyle/>
          <a:p>
            <a:r>
              <a:rPr kumimoji="1" lang="zh-CN" altLang="en-US" sz="1600"/>
              <a:t>客户端如果想接收</a:t>
            </a:r>
            <a:r>
              <a:rPr kumimoji="1" lang="en-US" altLang="zh-CN" sz="1600"/>
              <a:t>APNs</a:t>
            </a:r>
            <a:r>
              <a:rPr kumimoji="1" lang="zh-CN" altLang="en-US" sz="1600"/>
              <a:t>的远程推送通知，必须先注册（得到用户的授权）</a:t>
            </a:r>
            <a:endParaRPr kumimoji="1" lang="en-US" altLang="zh-CN" sz="1600"/>
          </a:p>
          <a:p>
            <a:r>
              <a:rPr kumimoji="1" lang="zh-CN" altLang="en-US" sz="1600"/>
              <a:t>一般在</a:t>
            </a:r>
            <a:r>
              <a:rPr kumimoji="1" lang="en-US" altLang="zh-CN" sz="1600"/>
              <a:t>App</a:t>
            </a:r>
            <a:r>
              <a:rPr kumimoji="1" lang="zh-CN" altLang="en-US" sz="1600"/>
              <a:t>启动完毕后就马上注册</a:t>
            </a:r>
            <a:endParaRPr kumimoji="1" lang="en-US" altLang="zh-CN" sz="1600"/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BOOL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)application:(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*)application didFinishLaunchingWithOptions:(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NSDictionary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*)launchOptions</a:t>
            </a:r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{</a:t>
            </a:r>
          </a:p>
          <a:p>
            <a:pPr marL="0" indent="0">
              <a:buNone/>
            </a:pPr>
            <a:r>
              <a:rPr lang="zh-TW" altLang="en-US" sz="160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altLang="zh-TW" sz="1600">
                <a:solidFill>
                  <a:srgbClr val="007400"/>
                </a:solidFill>
                <a:latin typeface="Menlo-Regular"/>
              </a:rPr>
              <a:t>// </a:t>
            </a:r>
            <a:r>
              <a:rPr lang="zh-TW" altLang="en-US" sz="1600">
                <a:solidFill>
                  <a:srgbClr val="007400"/>
                </a:solidFill>
                <a:latin typeface="STHeitiSC-Light"/>
              </a:rPr>
              <a:t>注册远程通知</a:t>
            </a:r>
            <a:endParaRPr lang="zh-TW" altLang="en-US" sz="160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   </a:t>
            </a:r>
            <a:r>
              <a:rPr lang="zh-CN" altLang="en-US" sz="1600">
                <a:solidFill>
                  <a:srgbClr val="000000"/>
                </a:solidFill>
                <a:latin typeface="Menlo-Regular"/>
              </a:rPr>
              <a:t>   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UIRemoteNotificationType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type = </a:t>
            </a:r>
            <a:r>
              <a:rPr lang="en-US" altLang="zh-CN" sz="1600">
                <a:solidFill>
                  <a:srgbClr val="2E0D6E"/>
                </a:solidFill>
                <a:latin typeface="Menlo-Regular"/>
              </a:rPr>
              <a:t>UIRemoteNotificationTypeAlert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| </a:t>
            </a:r>
            <a:r>
              <a:rPr lang="en-US" altLang="zh-CN" sz="1600">
                <a:solidFill>
                  <a:srgbClr val="2E0D6E"/>
                </a:solidFill>
                <a:latin typeface="Menlo-Regular"/>
              </a:rPr>
              <a:t>UIRemoteNotificationTypeBadge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| </a:t>
            </a:r>
            <a:r>
              <a:rPr lang="en-US" altLang="zh-CN" sz="1600">
                <a:solidFill>
                  <a:srgbClr val="2E0D6E"/>
                </a:solidFill>
                <a:latin typeface="Menlo-Regular"/>
              </a:rPr>
              <a:t>UIRemoteNotificationTypeSound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   [application </a:t>
            </a:r>
            <a:r>
              <a:rPr lang="en-US" altLang="zh-CN" sz="1600">
                <a:solidFill>
                  <a:srgbClr val="2E0D6E"/>
                </a:solidFill>
                <a:latin typeface="Menlo-Regular"/>
              </a:rPr>
              <a:t>registerForRemoteNotificationTypes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:type];</a:t>
            </a:r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return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YES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}</a:t>
            </a:r>
          </a:p>
          <a:p>
            <a:pPr marL="0" indent="0">
              <a:buNone/>
            </a:pPr>
            <a:endParaRPr lang="en-US" altLang="zh-CN" sz="1600">
              <a:solidFill>
                <a:srgbClr val="000000"/>
              </a:solidFill>
              <a:latin typeface="Menlo-Regular"/>
            </a:endParaRPr>
          </a:p>
          <a:p>
            <a:r>
              <a:rPr kumimoji="1" lang="zh-CN" altLang="en-US" sz="1600"/>
              <a:t>如果是第一次注册，会弹出右边的对话框</a:t>
            </a:r>
            <a:endParaRPr lang="en-US" altLang="zh-CN" sz="1600">
              <a:solidFill>
                <a:srgbClr val="000000"/>
              </a:solidFill>
              <a:latin typeface="Menlo-Regular"/>
            </a:endParaRPr>
          </a:p>
        </p:txBody>
      </p:sp>
      <p:pic>
        <p:nvPicPr>
          <p:cNvPr id="4" name="图片 3" descr="QQ20140814-1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479" y="4369439"/>
            <a:ext cx="3317168" cy="20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0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注册</a:t>
            </a:r>
            <a:r>
              <a:rPr kumimoji="1" lang="zh-CN" altLang="en-US"/>
              <a:t>远程推送通知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2" y="1379630"/>
            <a:ext cx="8690903" cy="5069922"/>
          </a:xfrm>
        </p:spPr>
        <p:txBody>
          <a:bodyPr>
            <a:normAutofit/>
          </a:bodyPr>
          <a:lstStyle/>
          <a:p>
            <a:r>
              <a:rPr kumimoji="1" lang="zh-CN" altLang="en-US" sz="1600"/>
              <a:t>注册成功后会调用</a:t>
            </a:r>
            <a:r>
              <a:rPr kumimoji="1" lang="en-US" altLang="zh-CN" sz="1600"/>
              <a:t>AppDelegate</a:t>
            </a:r>
            <a:r>
              <a:rPr kumimoji="1" lang="zh-CN" altLang="en-US" sz="1600"/>
              <a:t>的下面方法，得到设备的</a:t>
            </a:r>
            <a:r>
              <a:rPr kumimoji="1" lang="en-US" altLang="zh-CN" sz="1600"/>
              <a:t>deviceToken</a:t>
            </a:r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)application:(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*)application didRegisterForRemoteNotificationsWithDeviceToken:(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NSData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*)deviceToken</a:t>
            </a:r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{</a:t>
            </a:r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altLang="zh-CN" sz="1600">
                <a:solidFill>
                  <a:srgbClr val="2E0D6E"/>
                </a:solidFill>
                <a:latin typeface="Menlo-Regular"/>
              </a:rPr>
              <a:t>NSLog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>
                <a:solidFill>
                  <a:srgbClr val="C41A16"/>
                </a:solidFill>
                <a:latin typeface="Menlo-Regular"/>
              </a:rPr>
              <a:t>@"%@"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, deviceToken);</a:t>
            </a:r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430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点击远程推送通知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2" y="1379630"/>
            <a:ext cx="8690903" cy="5098459"/>
          </a:xfrm>
        </p:spPr>
        <p:txBody>
          <a:bodyPr>
            <a:normAutofit/>
          </a:bodyPr>
          <a:lstStyle/>
          <a:p>
            <a:r>
              <a:rPr kumimoji="1" lang="zh-CN" altLang="en-US" sz="1800"/>
              <a:t>当用户点击远程推送通知，会自动打开</a:t>
            </a:r>
            <a:r>
              <a:rPr kumimoji="1" lang="en-US" altLang="zh-CN" sz="1800"/>
              <a:t>app</a:t>
            </a:r>
            <a:r>
              <a:rPr kumimoji="1" lang="zh-CN" altLang="en-US" sz="1800"/>
              <a:t>，这里有</a:t>
            </a:r>
            <a:r>
              <a:rPr kumimoji="1" lang="en-US" altLang="zh-CN" sz="1800"/>
              <a:t>2</a:t>
            </a:r>
            <a:r>
              <a:rPr kumimoji="1" lang="zh-CN" altLang="en-US" sz="1800"/>
              <a:t>种情况</a:t>
            </a:r>
            <a:endParaRPr kumimoji="1" lang="en-US" altLang="zh-CN" sz="1800"/>
          </a:p>
          <a:p>
            <a:pPr>
              <a:buFont typeface="Wingdings" charset="2"/>
              <a:buChar char="p"/>
            </a:pPr>
            <a:r>
              <a:rPr kumimoji="1" lang="en-US" altLang="zh-CN" sz="1800"/>
              <a:t>app</a:t>
            </a:r>
            <a:r>
              <a:rPr kumimoji="1" lang="zh-CN" altLang="en-US" sz="1800"/>
              <a:t>并没有关闭，一直隐藏在后台</a:t>
            </a:r>
            <a:endParaRPr kumimoji="1" lang="en-US" altLang="zh-CN" sz="1800"/>
          </a:p>
          <a:p>
            <a:pPr>
              <a:buFont typeface="Wingdings" charset="2"/>
              <a:buChar char="ü"/>
            </a:pPr>
            <a:r>
              <a:rPr kumimoji="1" lang="zh-CN" altLang="en-US" sz="1800"/>
              <a:t>让</a:t>
            </a:r>
            <a:r>
              <a:rPr kumimoji="1" lang="en-US" altLang="zh-CN" sz="1800"/>
              <a:t>app</a:t>
            </a:r>
            <a:r>
              <a:rPr kumimoji="1" lang="zh-CN" altLang="en-US" sz="1800"/>
              <a:t>进入前台，并会调用</a:t>
            </a:r>
            <a:r>
              <a:rPr kumimoji="1" lang="en-US" altLang="zh-CN" sz="1800"/>
              <a:t>AppDelegate</a:t>
            </a:r>
            <a:r>
              <a:rPr kumimoji="1" lang="zh-CN" altLang="en-US" sz="1800"/>
              <a:t>的下面方法（</a:t>
            </a:r>
            <a:r>
              <a:rPr kumimoji="1" lang="zh-CN" altLang="en-US" sz="1800">
                <a:solidFill>
                  <a:srgbClr val="FF0000"/>
                </a:solidFill>
              </a:rPr>
              <a:t>并非重新启动</a:t>
            </a:r>
            <a:r>
              <a:rPr kumimoji="1" lang="en-US" altLang="zh-CN" sz="1800">
                <a:solidFill>
                  <a:srgbClr val="FF0000"/>
                </a:solidFill>
              </a:rPr>
              <a:t>app</a:t>
            </a:r>
            <a:r>
              <a:rPr kumimoji="1" lang="zh-CN" altLang="en-US" sz="1800"/>
              <a:t>）</a:t>
            </a:r>
            <a:endParaRPr kumimoji="1" lang="en-US" altLang="zh-CN" sz="1800"/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)application:(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*)application didReceiveRemoteNotification:(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NSDictionary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*)userInfo;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800"/>
          </a:p>
          <a:p>
            <a:pPr>
              <a:buFont typeface="Wingdings" charset="2"/>
              <a:buChar char="p"/>
            </a:pPr>
            <a:r>
              <a:rPr kumimoji="1" lang="en-US" altLang="zh-CN" sz="1800"/>
              <a:t>app</a:t>
            </a:r>
            <a:r>
              <a:rPr kumimoji="1" lang="zh-CN" altLang="en-US" sz="1800"/>
              <a:t>已经被关闭（进程已死）</a:t>
            </a:r>
            <a:endParaRPr kumimoji="1" lang="en-US" altLang="zh-CN" sz="1800"/>
          </a:p>
          <a:p>
            <a:pPr>
              <a:buFont typeface="Wingdings" charset="2"/>
              <a:buChar char="ü"/>
            </a:pPr>
            <a:r>
              <a:rPr kumimoji="1" lang="zh-CN" altLang="en-US" sz="1800">
                <a:solidFill>
                  <a:srgbClr val="FF0000"/>
                </a:solidFill>
              </a:rPr>
              <a:t>启动</a:t>
            </a:r>
            <a:r>
              <a:rPr kumimoji="1" lang="en-US" altLang="zh-CN" sz="1800"/>
              <a:t>app</a:t>
            </a:r>
            <a:r>
              <a:rPr kumimoji="1" lang="zh-CN" altLang="en-US" sz="1800"/>
              <a:t>，启动完毕会调用</a:t>
            </a:r>
            <a:r>
              <a:rPr kumimoji="1" lang="en-US" altLang="zh-CN" sz="1800"/>
              <a:t>AppDelegate</a:t>
            </a:r>
            <a:r>
              <a:rPr kumimoji="1" lang="zh-CN" altLang="en-US" sz="1800"/>
              <a:t>的下面方法</a:t>
            </a:r>
            <a:endParaRPr kumimoji="1" lang="en-US" altLang="zh-CN" sz="1800"/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BOOL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)application:(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*)application didFinishLaunchingWithOptions:(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NSDictionary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*)launchOptions;</a:t>
            </a:r>
          </a:p>
          <a:p>
            <a:pPr>
              <a:buFont typeface="Wingdings" charset="2"/>
              <a:buChar char="²"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launchOptions</a:t>
            </a:r>
            <a:r>
              <a:rPr kumimoji="1" lang="zh-CN" altLang="en-US" sz="1800"/>
              <a:t>参数通过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UIApplicationLaunchOptionsRemoteNotificationKey</a:t>
            </a:r>
            <a:r>
              <a:rPr kumimoji="1" lang="zh-CN" altLang="en-US" sz="1800"/>
              <a:t>取出服务器返回的字典内容</a:t>
            </a:r>
            <a:endParaRPr kumimoji="1" lang="en-US" altLang="zh-CN" sz="1800"/>
          </a:p>
          <a:p>
            <a:pPr>
              <a:buFont typeface="Wingdings" charset="2"/>
              <a:buChar char="p"/>
            </a:pPr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65771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官方文档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9100"/>
            <a:ext cx="8229600" cy="423053"/>
          </a:xfrm>
        </p:spPr>
        <p:txBody>
          <a:bodyPr>
            <a:normAutofit/>
          </a:bodyPr>
          <a:lstStyle/>
          <a:p>
            <a:r>
              <a:rPr lang="zh-CN" altLang="en-US" sz="1800"/>
              <a:t>有关推送通知的更多知识，可以参考苹果官方文档</a:t>
            </a:r>
            <a:endParaRPr lang="en-US" altLang="zh-CN" sz="1800"/>
          </a:p>
        </p:txBody>
      </p:sp>
      <p:pic>
        <p:nvPicPr>
          <p:cNvPr id="5" name="图片 4" descr="QQ20140813-2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9" y="1812153"/>
            <a:ext cx="3517900" cy="4635500"/>
          </a:xfrm>
          <a:prstGeom prst="rect">
            <a:avLst/>
          </a:prstGeom>
        </p:spPr>
      </p:pic>
      <p:pic>
        <p:nvPicPr>
          <p:cNvPr id="6" name="图片 5" descr="QQ20140813-3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93" y="2848912"/>
            <a:ext cx="4025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1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推送通知的作用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60561"/>
            <a:ext cx="8229600" cy="751239"/>
          </a:xfrm>
        </p:spPr>
        <p:txBody>
          <a:bodyPr>
            <a:normAutofit/>
          </a:bodyPr>
          <a:lstStyle/>
          <a:p>
            <a:r>
              <a:rPr kumimoji="1" lang="zh-CN" altLang="en-US" sz="1800" dirty="0"/>
              <a:t>推送</a:t>
            </a:r>
            <a:r>
              <a:rPr lang="zh-CN" altLang="en-US" sz="1800"/>
              <a:t>通知的作用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kumimoji="1" lang="zh-CN" altLang="en-US" sz="1800" dirty="0"/>
              <a:t>可以让</a:t>
            </a:r>
            <a:r>
              <a:rPr kumimoji="1" lang="zh-CN" altLang="en-US" sz="1800" dirty="0">
                <a:solidFill>
                  <a:srgbClr val="FF0000"/>
                </a:solidFill>
              </a:rPr>
              <a:t>不在前台运行的</a:t>
            </a:r>
            <a:r>
              <a:rPr kumimoji="1" lang="en-US" altLang="zh-CN" sz="1800" dirty="0">
                <a:solidFill>
                  <a:srgbClr val="FF0000"/>
                </a:solidFill>
              </a:rPr>
              <a:t>app</a:t>
            </a:r>
            <a:r>
              <a:rPr kumimoji="1" lang="zh-CN" altLang="en-US" sz="1800" dirty="0"/>
              <a:t>，告知用户</a:t>
            </a:r>
            <a:r>
              <a:rPr kumimoji="1" lang="en-US" altLang="zh-CN" sz="1800" dirty="0"/>
              <a:t>app</a:t>
            </a:r>
            <a:r>
              <a:rPr kumimoji="1" lang="zh-CN" altLang="en-US" sz="1800" dirty="0"/>
              <a:t>内部发生了什么事情</a:t>
            </a:r>
            <a:endParaRPr kumimoji="1" lang="en-US" altLang="zh-CN" sz="1800" dirty="0"/>
          </a:p>
        </p:txBody>
      </p:sp>
      <p:pic>
        <p:nvPicPr>
          <p:cNvPr id="4" name="图片 3" descr="IMG_059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4" y="2197414"/>
            <a:ext cx="2484118" cy="44093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67" y="2197414"/>
            <a:ext cx="2484117" cy="4409309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2939778" y="3491713"/>
            <a:ext cx="3460049" cy="1901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8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9pPr>
          </a:lstStyle>
          <a:p>
            <a:r>
              <a:rPr kumimoji="1" lang="zh-CN" altLang="en-US" sz="1800" dirty="0"/>
              <a:t>左图：</a:t>
            </a:r>
            <a:r>
              <a:rPr kumimoji="1" lang="en-US" altLang="zh-CN" sz="1800" dirty="0"/>
              <a:t>QQ</a:t>
            </a:r>
            <a:r>
              <a:rPr kumimoji="1" lang="zh-CN" altLang="en-US" sz="1800" dirty="0"/>
              <a:t>在前台运行</a:t>
            </a:r>
            <a:endParaRPr kumimoji="1" lang="en-US" altLang="zh-CN" sz="1800" dirty="0"/>
          </a:p>
          <a:p>
            <a:r>
              <a:rPr kumimoji="1" lang="zh-CN" altLang="en-US" sz="1800" dirty="0"/>
              <a:t>右图：</a:t>
            </a:r>
            <a:r>
              <a:rPr kumimoji="1" lang="en-US" altLang="zh-CN" sz="1800" dirty="0"/>
              <a:t>QQ</a:t>
            </a:r>
            <a:r>
              <a:rPr kumimoji="1" lang="zh-CN" altLang="en-US" sz="1800" dirty="0"/>
              <a:t>不在前台运行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dirty="0"/>
              <a:t>右图上面的黑色半透明横幅就是一个推送通知</a:t>
            </a: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4708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官方文档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74831"/>
            <a:ext cx="8229600" cy="423053"/>
          </a:xfrm>
        </p:spPr>
        <p:txBody>
          <a:bodyPr>
            <a:normAutofit/>
          </a:bodyPr>
          <a:lstStyle/>
          <a:p>
            <a:r>
              <a:rPr lang="zh-CN" altLang="en-US" sz="1800"/>
              <a:t>远程推送的内容格式（服务器推送给客户端的内容格式</a:t>
            </a:r>
            <a:r>
              <a:rPr lang="en-US" altLang="zh-CN" sz="1800"/>
              <a:t>---JSON</a:t>
            </a:r>
            <a:r>
              <a:rPr lang="zh-CN" altLang="en-US" sz="1800"/>
              <a:t>）</a:t>
            </a:r>
            <a:endParaRPr lang="en-US" altLang="zh-CN" sz="1800"/>
          </a:p>
        </p:txBody>
      </p:sp>
      <p:pic>
        <p:nvPicPr>
          <p:cNvPr id="4" name="图片 3" descr="QQ20140813-4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783615"/>
            <a:ext cx="86741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4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PushMeBaby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2" y="1379631"/>
            <a:ext cx="8690903" cy="1459886"/>
          </a:xfrm>
        </p:spPr>
        <p:txBody>
          <a:bodyPr>
            <a:normAutofit/>
          </a:bodyPr>
          <a:lstStyle/>
          <a:p>
            <a:r>
              <a:rPr kumimoji="1" lang="en-US" altLang="zh-CN" sz="1800"/>
              <a:t>PushMeBaby</a:t>
            </a:r>
            <a:r>
              <a:rPr kumimoji="1" lang="zh-CN" altLang="en-US" sz="1800"/>
              <a:t>是一款用来测试</a:t>
            </a:r>
            <a:r>
              <a:rPr kumimoji="1" lang="en-US" altLang="zh-CN" sz="1800"/>
              <a:t>ANPs</a:t>
            </a:r>
            <a:r>
              <a:rPr kumimoji="1" lang="zh-CN" altLang="en-US" sz="1800"/>
              <a:t>的开源</a:t>
            </a:r>
            <a:r>
              <a:rPr kumimoji="1" lang="en-US" altLang="zh-CN" sz="1800"/>
              <a:t>Mac</a:t>
            </a:r>
            <a:r>
              <a:rPr kumimoji="1" lang="zh-CN" altLang="en-US" sz="1800"/>
              <a:t>项目</a:t>
            </a:r>
            <a:endParaRPr kumimoji="1" lang="en-US" altLang="zh-CN" sz="1800"/>
          </a:p>
          <a:p>
            <a:pPr>
              <a:buFont typeface="Wingdings" charset="2"/>
              <a:buChar char="p"/>
            </a:pPr>
            <a:r>
              <a:rPr kumimoji="1" lang="zh-CN" altLang="en-US" sz="1800"/>
              <a:t>它充当了服务器的作用，用法非常简单</a:t>
            </a:r>
            <a:endParaRPr kumimoji="1" lang="en-US" altLang="zh-CN" sz="1800"/>
          </a:p>
          <a:p>
            <a:pPr>
              <a:buFont typeface="Wingdings" charset="2"/>
              <a:buChar char="p"/>
            </a:pPr>
            <a:r>
              <a:rPr kumimoji="1" lang="zh-CN" altLang="en-US" sz="1800"/>
              <a:t>它负责将内容提交给苹果的</a:t>
            </a:r>
            <a:r>
              <a:rPr kumimoji="1" lang="en-US" altLang="zh-CN" sz="1800"/>
              <a:t>APNs</a:t>
            </a:r>
            <a:r>
              <a:rPr kumimoji="1" lang="zh-CN" altLang="en-US" sz="1800"/>
              <a:t>服务器，苹果的</a:t>
            </a:r>
            <a:r>
              <a:rPr kumimoji="1" lang="en-US" altLang="zh-CN" sz="1800"/>
              <a:t>APNs</a:t>
            </a:r>
            <a:r>
              <a:rPr kumimoji="1" lang="zh-CN" altLang="en-US" sz="1800"/>
              <a:t>服务器再将内容推送给用户的设备</a:t>
            </a:r>
            <a:endParaRPr kumimoji="1" lang="en-US" altLang="zh-CN" sz="1800"/>
          </a:p>
        </p:txBody>
      </p:sp>
      <p:sp>
        <p:nvSpPr>
          <p:cNvPr id="4" name="矩形 3"/>
          <p:cNvSpPr/>
          <p:nvPr/>
        </p:nvSpPr>
        <p:spPr>
          <a:xfrm>
            <a:off x="498474" y="2839516"/>
            <a:ext cx="2054992" cy="1569581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PushMeBaby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634471" y="2839516"/>
            <a:ext cx="2054992" cy="156958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APNs</a:t>
            </a:r>
            <a:r>
              <a:rPr kumimoji="1" lang="zh-CN" altLang="en-US"/>
              <a:t>服务器</a:t>
            </a:r>
          </a:p>
        </p:txBody>
      </p:sp>
      <p:sp>
        <p:nvSpPr>
          <p:cNvPr id="6" name="矩形 5"/>
          <p:cNvSpPr/>
          <p:nvPr/>
        </p:nvSpPr>
        <p:spPr>
          <a:xfrm>
            <a:off x="6698107" y="2839516"/>
            <a:ext cx="2054992" cy="1569581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用户的设备</a:t>
            </a:r>
          </a:p>
        </p:txBody>
      </p:sp>
      <p:cxnSp>
        <p:nvCxnSpPr>
          <p:cNvPr id="8" name="直线箭头连接符 7"/>
          <p:cNvCxnSpPr>
            <a:stCxn id="4" idx="3"/>
            <a:endCxn id="5" idx="1"/>
          </p:cNvCxnSpPr>
          <p:nvPr/>
        </p:nvCxnSpPr>
        <p:spPr>
          <a:xfrm>
            <a:off x="2553466" y="3624307"/>
            <a:ext cx="10810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5" idx="3"/>
            <a:endCxn id="6" idx="1"/>
          </p:cNvCxnSpPr>
          <p:nvPr/>
        </p:nvCxnSpPr>
        <p:spPr>
          <a:xfrm>
            <a:off x="5689463" y="3624307"/>
            <a:ext cx="10086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/>
          <p:cNvSpPr txBox="1">
            <a:spLocks/>
          </p:cNvSpPr>
          <p:nvPr/>
        </p:nvSpPr>
        <p:spPr>
          <a:xfrm>
            <a:off x="228332" y="4599849"/>
            <a:ext cx="8690903" cy="1022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8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9pPr>
          </a:lstStyle>
          <a:p>
            <a:r>
              <a:rPr kumimoji="1" lang="en-US" altLang="zh-CN" sz="1800"/>
              <a:t>PushMeBaby</a:t>
            </a:r>
            <a:r>
              <a:rPr kumimoji="1" lang="zh-CN" altLang="en-US" sz="1800"/>
              <a:t>的主页</a:t>
            </a:r>
            <a:endParaRPr kumimoji="1" lang="en-US" altLang="zh-CN" sz="1800"/>
          </a:p>
          <a:p>
            <a:pPr>
              <a:buFont typeface="Wingdings" charset="2"/>
              <a:buChar char="p"/>
            </a:pPr>
            <a:r>
              <a:rPr kumimoji="1" lang="en-US" altLang="zh-CN" sz="1800">
                <a:hlinkClick r:id="rId2"/>
              </a:rPr>
              <a:t>https://github.com/stefanhafeneger/PushMeBaby</a:t>
            </a:r>
            <a:endParaRPr kumimoji="1"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22261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1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PushMeBaby的使用步骤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2" y="1379630"/>
            <a:ext cx="8690903" cy="461061"/>
          </a:xfrm>
        </p:spPr>
        <p:txBody>
          <a:bodyPr>
            <a:normAutofit/>
          </a:bodyPr>
          <a:lstStyle/>
          <a:p>
            <a:r>
              <a:rPr kumimoji="1" lang="zh-CN" altLang="en-US" sz="1800"/>
              <a:t>注释掉不要的错误</a:t>
            </a:r>
            <a:endParaRPr kumimoji="1" lang="en-US" altLang="zh-CN" sz="1800"/>
          </a:p>
        </p:txBody>
      </p:sp>
      <p:pic>
        <p:nvPicPr>
          <p:cNvPr id="7" name="图片 6" descr="QQ20140814-2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2702" y="2451397"/>
            <a:ext cx="11530788" cy="187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PushMeBaby的使用步骤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2" y="1379630"/>
            <a:ext cx="8690903" cy="1145969"/>
          </a:xfrm>
        </p:spPr>
        <p:txBody>
          <a:bodyPr>
            <a:normAutofit/>
          </a:bodyPr>
          <a:lstStyle/>
          <a:p>
            <a:r>
              <a:rPr kumimoji="1" lang="zh-CN" altLang="en-US" sz="1800"/>
              <a:t>填写必要信息</a:t>
            </a:r>
            <a:endParaRPr kumimoji="1" lang="en-US" altLang="zh-CN" sz="1800"/>
          </a:p>
          <a:p>
            <a:pPr>
              <a:buFont typeface="Wingdings" charset="2"/>
              <a:buChar char="p"/>
            </a:pPr>
            <a:r>
              <a:rPr kumimoji="1" lang="en-US" altLang="zh-CN" sz="1800"/>
              <a:t>deviceToken</a:t>
            </a:r>
            <a:r>
              <a:rPr kumimoji="1" lang="zh-CN" altLang="en-US" sz="1800"/>
              <a:t>：用于找到设备的令牌</a:t>
            </a:r>
            <a:endParaRPr kumimoji="1" lang="en-US" altLang="zh-CN" sz="1800"/>
          </a:p>
          <a:p>
            <a:pPr>
              <a:buFont typeface="Wingdings" charset="2"/>
              <a:buChar char="p"/>
            </a:pPr>
            <a:r>
              <a:rPr kumimoji="1" lang="en-US" altLang="zh-CN" sz="1800"/>
              <a:t>payload</a:t>
            </a:r>
            <a:r>
              <a:rPr kumimoji="1" lang="zh-CN" altLang="en-US" sz="1800"/>
              <a:t>：推送的内容</a:t>
            </a:r>
            <a:endParaRPr kumimoji="1" lang="en-US" altLang="zh-CN" sz="1800"/>
          </a:p>
        </p:txBody>
      </p:sp>
      <p:pic>
        <p:nvPicPr>
          <p:cNvPr id="4" name="图片 3" descr="QQ20140814-1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643" y="2816940"/>
            <a:ext cx="11460610" cy="319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PushMeBaby的使用步骤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2" y="1393899"/>
            <a:ext cx="8690903" cy="461061"/>
          </a:xfrm>
        </p:spPr>
        <p:txBody>
          <a:bodyPr>
            <a:normAutofit/>
          </a:bodyPr>
          <a:lstStyle/>
          <a:p>
            <a:r>
              <a:rPr kumimoji="1" lang="en-US" altLang="en-US" sz="1800"/>
              <a:t>将推送</a:t>
            </a:r>
            <a:r>
              <a:rPr kumimoji="1" lang="zh-CN" altLang="en-US" sz="1800"/>
              <a:t>的</a:t>
            </a:r>
            <a:r>
              <a:rPr kumimoji="1" lang="en-US" altLang="en-US" sz="1800"/>
              <a:t>调试证书改为名apns.cer，添加到PushMeBaby项目中</a:t>
            </a:r>
            <a:endParaRPr kumimoji="1" lang="en-US" altLang="zh-CN" sz="1800"/>
          </a:p>
        </p:txBody>
      </p:sp>
      <p:pic>
        <p:nvPicPr>
          <p:cNvPr id="4" name="图片 3" descr="QQ20140814-3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77" y="2465667"/>
            <a:ext cx="5282385" cy="244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5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8370" y="737656"/>
            <a:ext cx="8128599" cy="827471"/>
          </a:xfrm>
        </p:spPr>
        <p:txBody>
          <a:bodyPr/>
          <a:lstStyle/>
          <a:p>
            <a:r>
              <a:rPr kumimoji="1" lang="zh-CN" altLang="en-US"/>
              <a:t>PushMeBaby的使用步骤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2" y="1379630"/>
            <a:ext cx="8690903" cy="903397"/>
          </a:xfrm>
        </p:spPr>
        <p:txBody>
          <a:bodyPr>
            <a:normAutofit/>
          </a:bodyPr>
          <a:lstStyle/>
          <a:p>
            <a:r>
              <a:rPr kumimoji="1" lang="en-US" altLang="zh-CN" sz="1800"/>
              <a:t>command + R</a:t>
            </a:r>
            <a:r>
              <a:rPr kumimoji="1" lang="zh-CN" altLang="en-US" sz="1800"/>
              <a:t>启动程序，然后点击</a:t>
            </a:r>
            <a:r>
              <a:rPr kumimoji="1" lang="en-US" altLang="zh-CN" sz="1800"/>
              <a:t>Push</a:t>
            </a:r>
          </a:p>
          <a:p>
            <a:r>
              <a:rPr kumimoji="1" lang="zh-CN" altLang="en-US" sz="1800"/>
              <a:t>接下来就可以在设备上接收到远程推送通知</a:t>
            </a:r>
            <a:endParaRPr kumimoji="1" lang="en-US" altLang="zh-CN" sz="1800"/>
          </a:p>
        </p:txBody>
      </p:sp>
      <p:pic>
        <p:nvPicPr>
          <p:cNvPr id="4" name="图片 3" descr="QQ20140814-4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9" y="2575111"/>
            <a:ext cx="7635911" cy="17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8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JPush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145" y="1389099"/>
            <a:ext cx="8648090" cy="5017645"/>
          </a:xfrm>
        </p:spPr>
        <p:txBody>
          <a:bodyPr>
            <a:normAutofit/>
          </a:bodyPr>
          <a:lstStyle/>
          <a:p>
            <a:r>
              <a:rPr lang="zh-CN" altLang="en-US" sz="1800"/>
              <a:t>什么是</a:t>
            </a:r>
            <a:r>
              <a:rPr lang="en-US" altLang="zh-CN" sz="1800"/>
              <a:t>JPush</a:t>
            </a:r>
          </a:p>
          <a:p>
            <a:pPr>
              <a:buFont typeface="Wingdings" charset="2"/>
              <a:buChar char="p"/>
            </a:pPr>
            <a:r>
              <a:rPr lang="zh-CN" altLang="en-US" sz="1800"/>
              <a:t>一套远程推送解决方案，支持</a:t>
            </a:r>
            <a:r>
              <a:rPr lang="en-US" altLang="zh-CN" sz="1800"/>
              <a:t>android</a:t>
            </a:r>
            <a:r>
              <a:rPr lang="zh-CN" altLang="en-US" sz="1800"/>
              <a:t>和</a:t>
            </a:r>
            <a:r>
              <a:rPr lang="en-US" altLang="zh-CN" sz="1800"/>
              <a:t>iOS</a:t>
            </a:r>
            <a:r>
              <a:rPr lang="zh-CN" altLang="en-US" sz="1800"/>
              <a:t>两个平台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它能够快捷地为</a:t>
            </a:r>
            <a:r>
              <a:rPr lang="en-US" altLang="zh-CN" sz="1800"/>
              <a:t>iOS App</a:t>
            </a:r>
            <a:r>
              <a:rPr lang="zh-CN" altLang="en-US" sz="1800"/>
              <a:t>增加推送功能，减少集成</a:t>
            </a:r>
            <a:r>
              <a:rPr lang="en-US" altLang="zh-CN" sz="1800"/>
              <a:t>APNs</a:t>
            </a:r>
            <a:r>
              <a:rPr lang="zh-CN" altLang="en-US" sz="1800"/>
              <a:t>需要的工作量、开发复杂度</a:t>
            </a:r>
            <a:endParaRPr lang="en-US" altLang="zh-CN" sz="1800"/>
          </a:p>
          <a:p>
            <a:endParaRPr lang="en-US" altLang="zh-CN" sz="1800"/>
          </a:p>
          <a:p>
            <a:r>
              <a:rPr lang="zh-CN" altLang="en-US" sz="1800"/>
              <a:t>更多的信息，可以参考</a:t>
            </a:r>
            <a:r>
              <a:rPr lang="en-US" altLang="zh-CN" sz="1800"/>
              <a:t>JPush</a:t>
            </a:r>
            <a:r>
              <a:rPr lang="zh-CN" altLang="en-US" sz="1800"/>
              <a:t>官方网站：</a:t>
            </a:r>
            <a:r>
              <a:rPr lang="en-US" altLang="zh-CN" sz="1800">
                <a:hlinkClick r:id="rId3"/>
              </a:rPr>
              <a:t>https://www.jpush.cn</a:t>
            </a:r>
            <a:endParaRPr lang="en-US" altLang="zh-CN" sz="1800"/>
          </a:p>
          <a:p>
            <a:endParaRPr lang="en-US" altLang="zh-CN" sz="1800"/>
          </a:p>
          <a:p>
            <a:r>
              <a:rPr lang="zh-CN" altLang="en-US" sz="1800"/>
              <a:t>集成</a:t>
            </a:r>
            <a:r>
              <a:rPr lang="en-US" altLang="zh-CN" sz="1800"/>
              <a:t>iOS SDK</a:t>
            </a:r>
            <a:r>
              <a:rPr lang="zh-CN" altLang="en-US" sz="1800"/>
              <a:t>的步骤可以参考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en-US" altLang="zh-CN" sz="1800">
                <a:hlinkClick r:id="rId4"/>
              </a:rPr>
              <a:t>http://docs.jpush.cn/pages/viewpage.action?pageId=2621727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93949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JPush</a:t>
            </a:r>
            <a:r>
              <a:rPr kumimoji="1" lang="zh-CN" altLang="en-US" dirty="0"/>
              <a:t>的集成步骤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145" y="1389100"/>
            <a:ext cx="8648090" cy="480130"/>
          </a:xfrm>
        </p:spPr>
        <p:txBody>
          <a:bodyPr>
            <a:normAutofit/>
          </a:bodyPr>
          <a:lstStyle/>
          <a:p>
            <a:r>
              <a:rPr lang="zh-CN" altLang="en-US" sz="1800"/>
              <a:t>注册帐号，创建应用</a:t>
            </a:r>
            <a:endParaRPr lang="en-US" altLang="zh-CN" sz="1800"/>
          </a:p>
        </p:txBody>
      </p:sp>
      <p:pic>
        <p:nvPicPr>
          <p:cNvPr id="4" name="图片 3" descr="QQ20140814-5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87" y="1990316"/>
            <a:ext cx="39751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JPush</a:t>
            </a:r>
            <a:r>
              <a:rPr kumimoji="1" lang="zh-CN" altLang="en-US" dirty="0"/>
              <a:t>的集成步骤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145" y="1389100"/>
            <a:ext cx="8648090" cy="480130"/>
          </a:xfrm>
        </p:spPr>
        <p:txBody>
          <a:bodyPr>
            <a:normAutofit/>
          </a:bodyPr>
          <a:lstStyle/>
          <a:p>
            <a:r>
              <a:rPr lang="zh-CN" altLang="en-US" sz="1800"/>
              <a:t>填写</a:t>
            </a:r>
            <a:r>
              <a:rPr lang="en-US" altLang="zh-CN" sz="1800"/>
              <a:t>iOS</a:t>
            </a:r>
            <a:r>
              <a:rPr lang="en-US" altLang="en-US" sz="1800"/>
              <a:t> App的必要信息</a:t>
            </a:r>
            <a:endParaRPr lang="en-US" altLang="zh-CN" sz="1800"/>
          </a:p>
        </p:txBody>
      </p:sp>
      <p:pic>
        <p:nvPicPr>
          <p:cNvPr id="5" name="图片 4" descr="QQ20140814-8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3" y="1869230"/>
            <a:ext cx="6735271" cy="461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2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JPush</a:t>
            </a:r>
            <a:r>
              <a:rPr kumimoji="1" lang="zh-CN" altLang="en-US" dirty="0"/>
              <a:t>的集成步骤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145" y="1389100"/>
            <a:ext cx="8648090" cy="451592"/>
          </a:xfrm>
        </p:spPr>
        <p:txBody>
          <a:bodyPr>
            <a:normAutofit/>
          </a:bodyPr>
          <a:lstStyle/>
          <a:p>
            <a:r>
              <a:rPr lang="en-US" altLang="zh-CN" sz="1800"/>
              <a:t>iOS</a:t>
            </a:r>
            <a:r>
              <a:rPr lang="zh-CN" altLang="en-US" sz="1800"/>
              <a:t>开发证书和</a:t>
            </a:r>
            <a:r>
              <a:rPr lang="en-US" altLang="zh-CN" sz="1800"/>
              <a:t>iOS</a:t>
            </a:r>
            <a:r>
              <a:rPr lang="zh-CN" altLang="en-US" sz="1800"/>
              <a:t>生产证书必须是</a:t>
            </a:r>
            <a:r>
              <a:rPr lang="en-US" altLang="zh-CN" sz="1800"/>
              <a:t>p12</a:t>
            </a:r>
            <a:r>
              <a:rPr lang="zh-CN" altLang="en-US" sz="1800"/>
              <a:t>格式的交换证书</a:t>
            </a:r>
            <a:endParaRPr lang="en-US" altLang="zh-CN" sz="1800"/>
          </a:p>
        </p:txBody>
      </p:sp>
      <p:pic>
        <p:nvPicPr>
          <p:cNvPr id="4" name="图片 3" descr="QQ20140814-6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3" y="1868629"/>
            <a:ext cx="7262998" cy="18393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 descr="QQ20140814-7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3" y="3964868"/>
            <a:ext cx="7262998" cy="221419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76341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推送</a:t>
            </a:r>
            <a:r>
              <a:rPr lang="zh-CN" altLang="en-US"/>
              <a:t>通知的呈现效果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948" y="1374830"/>
            <a:ext cx="2996328" cy="437323"/>
          </a:xfrm>
        </p:spPr>
        <p:txBody>
          <a:bodyPr>
            <a:normAutofit/>
          </a:bodyPr>
          <a:lstStyle/>
          <a:p>
            <a:r>
              <a:rPr lang="zh-CN" altLang="en-US" sz="1800"/>
              <a:t>在屏幕顶部显示一块横幅</a:t>
            </a:r>
            <a:endParaRPr lang="en-US" altLang="zh-CN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1826422"/>
            <a:ext cx="2605030" cy="4623930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5259704" y="1360561"/>
            <a:ext cx="3595701" cy="423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8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9pPr>
          </a:lstStyle>
          <a:p>
            <a:r>
              <a:rPr lang="zh-CN" altLang="en-US" sz="1800"/>
              <a:t>在屏幕中间弹出一个</a:t>
            </a:r>
            <a:r>
              <a:rPr lang="en-US" altLang="zh-CN" sz="1800"/>
              <a:t>UIAlertView</a:t>
            </a:r>
          </a:p>
        </p:txBody>
      </p:sp>
      <p:pic>
        <p:nvPicPr>
          <p:cNvPr id="6" name="图片 5" descr="IMG_06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29" y="1783615"/>
            <a:ext cx="2625823" cy="4660836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3282276" y="2926042"/>
            <a:ext cx="2269056" cy="1026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8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9pPr>
          </a:lstStyle>
          <a:p>
            <a:r>
              <a:rPr lang="zh-CN" altLang="en-US" sz="1800"/>
              <a:t>还可以在呈现</a:t>
            </a:r>
            <a:r>
              <a:rPr kumimoji="1" lang="zh-CN" altLang="en-US" sz="1800" dirty="0"/>
              <a:t>推送</a:t>
            </a:r>
            <a:r>
              <a:rPr lang="zh-CN" altLang="en-US" sz="1800"/>
              <a:t>通知的同时</a:t>
            </a:r>
            <a:r>
              <a:rPr lang="zh-CN" altLang="en-US" sz="1800">
                <a:solidFill>
                  <a:srgbClr val="FF0000"/>
                </a:solidFill>
              </a:rPr>
              <a:t>播放音效</a:t>
            </a:r>
            <a:endParaRPr lang="en-US" altLang="zh-CN" sz="1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6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/>
              <a:t>JPush</a:t>
            </a:r>
            <a:r>
              <a:rPr kumimoji="1" lang="zh-CN" altLang="en-US" dirty="0"/>
              <a:t>发送通知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145" y="1389099"/>
            <a:ext cx="8648090" cy="1222113"/>
          </a:xfrm>
        </p:spPr>
        <p:txBody>
          <a:bodyPr>
            <a:normAutofit/>
          </a:bodyPr>
          <a:lstStyle/>
          <a:p>
            <a:r>
              <a:rPr lang="en-US" altLang="zh-CN" sz="1800"/>
              <a:t>JPush</a:t>
            </a:r>
            <a:r>
              <a:rPr lang="zh-CN" altLang="en-US" sz="1800"/>
              <a:t>会自动记录和管理所有安装过此</a:t>
            </a:r>
            <a:r>
              <a:rPr lang="en-US" altLang="zh-CN" sz="1800"/>
              <a:t>app</a:t>
            </a:r>
            <a:r>
              <a:rPr lang="zh-CN" altLang="en-US" sz="1800"/>
              <a:t>的设备</a:t>
            </a:r>
            <a:r>
              <a:rPr lang="en-US" altLang="zh-CN" sz="1800"/>
              <a:t>deviceToken</a:t>
            </a:r>
          </a:p>
          <a:p>
            <a:endParaRPr lang="en-US" altLang="zh-CN" sz="1800"/>
          </a:p>
          <a:p>
            <a:r>
              <a:rPr lang="zh-CN" altLang="en-US" sz="1800"/>
              <a:t>利用</a:t>
            </a:r>
            <a:r>
              <a:rPr lang="en-US" altLang="zh-CN" sz="1800"/>
              <a:t>JPush</a:t>
            </a:r>
            <a:r>
              <a:rPr lang="zh-CN" altLang="en-US" sz="1800"/>
              <a:t>，可以轻易地给所有设备发送远程推送通知</a:t>
            </a:r>
            <a:endParaRPr lang="en-US" altLang="zh-CN" sz="1800"/>
          </a:p>
        </p:txBody>
      </p:sp>
      <p:pic>
        <p:nvPicPr>
          <p:cNvPr id="4" name="图片 3" descr="QQ20140814-10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38" y="2611212"/>
            <a:ext cx="5479042" cy="36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5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995714" y="1302439"/>
            <a:ext cx="2322286" cy="30570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张三的手机</a:t>
            </a:r>
          </a:p>
        </p:txBody>
      </p:sp>
      <p:sp>
        <p:nvSpPr>
          <p:cNvPr id="5" name="矩形 4"/>
          <p:cNvSpPr/>
          <p:nvPr/>
        </p:nvSpPr>
        <p:spPr>
          <a:xfrm>
            <a:off x="-1816101" y="1302438"/>
            <a:ext cx="2322286" cy="3057071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QQ</a:t>
            </a:r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昵称</a:t>
            </a:r>
            <a:r>
              <a:rPr kumimoji="1" lang="en-US" altLang="zh-CN" dirty="0"/>
              <a:t>:</a:t>
            </a:r>
            <a:r>
              <a:rPr kumimoji="1" lang="zh-CN" altLang="en-US" dirty="0"/>
              <a:t>张三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QQ:12345</a:t>
            </a:r>
          </a:p>
          <a:p>
            <a:pPr algn="ctr"/>
            <a:r>
              <a:rPr kumimoji="1" lang="en-US" altLang="zh-CN" dirty="0"/>
              <a:t>deviceToken:888</a:t>
            </a:r>
            <a:endParaRPr kumimoji="1" lang="zh-CN" altLang="en-US" dirty="0"/>
          </a:p>
        </p:txBody>
      </p:sp>
      <p:cxnSp>
        <p:nvCxnSpPr>
          <p:cNvPr id="7" name="直线箭头连接符 6"/>
          <p:cNvCxnSpPr>
            <a:stCxn id="5" idx="3"/>
            <a:endCxn id="9" idx="1"/>
          </p:cNvCxnSpPr>
          <p:nvPr/>
        </p:nvCxnSpPr>
        <p:spPr>
          <a:xfrm>
            <a:off x="506185" y="2830974"/>
            <a:ext cx="280467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310862" y="2238813"/>
            <a:ext cx="1512702" cy="1184321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苹果</a:t>
            </a:r>
            <a:endParaRPr kumimoji="1" lang="en-US" altLang="zh-CN"/>
          </a:p>
          <a:p>
            <a:pPr algn="ctr"/>
            <a:r>
              <a:rPr kumimoji="1" lang="en-US" altLang="zh-CN"/>
              <a:t>APNs</a:t>
            </a:r>
            <a:r>
              <a:rPr kumimoji="1" lang="zh-CN" altLang="en-US"/>
              <a:t>服务器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6358" y="1777148"/>
            <a:ext cx="3135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发送设备的</a:t>
            </a:r>
            <a:r>
              <a:rPr kumimoji="1" lang="en-US" altLang="zh-CN" dirty="0"/>
              <a:t>UDID</a:t>
            </a:r>
            <a:r>
              <a:rPr kumimoji="1" lang="zh-CN" altLang="en-US" dirty="0"/>
              <a:t>和</a:t>
            </a:r>
            <a:endParaRPr kumimoji="1" lang="en-US" altLang="zh-CN" dirty="0"/>
          </a:p>
          <a:p>
            <a:r>
              <a:rPr kumimoji="1" lang="zh-CN" altLang="en-US" dirty="0"/>
              <a:t>应用的</a:t>
            </a:r>
            <a:r>
              <a:rPr kumimoji="1" lang="en-US" altLang="zh-CN" dirty="0"/>
              <a:t>Bundle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Identifier</a:t>
            </a:r>
          </a:p>
          <a:p>
            <a:r>
              <a:rPr kumimoji="1" lang="zh-CN" altLang="en-US" dirty="0"/>
              <a:t>给</a:t>
            </a:r>
            <a:r>
              <a:rPr kumimoji="1" lang="en-US" altLang="zh-CN" dirty="0"/>
              <a:t>APNs</a:t>
            </a:r>
            <a:r>
              <a:rPr kumimoji="1" lang="zh-CN" altLang="en-US" dirty="0" smtClean="0"/>
              <a:t>服务器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调用苹果</a:t>
            </a:r>
            <a:r>
              <a:rPr kumimoji="1" lang="en-US" altLang="zh-CN" dirty="0" smtClean="0"/>
              <a:t>API)</a:t>
            </a:r>
            <a:endParaRPr kumimoji="1" lang="zh-CN" altLang="en-US" dirty="0"/>
          </a:p>
        </p:txBody>
      </p:sp>
      <p:cxnSp>
        <p:nvCxnSpPr>
          <p:cNvPr id="13" name="直线箭头连接符 12"/>
          <p:cNvCxnSpPr>
            <a:endCxn id="17" idx="1"/>
          </p:cNvCxnSpPr>
          <p:nvPr/>
        </p:nvCxnSpPr>
        <p:spPr>
          <a:xfrm>
            <a:off x="326572" y="3812401"/>
            <a:ext cx="2984290" cy="11392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H="1">
            <a:off x="326572" y="3084286"/>
            <a:ext cx="2984290" cy="90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06186" y="3166070"/>
            <a:ext cx="2454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经苹果加密生成一个</a:t>
            </a:r>
            <a:endParaRPr kumimoji="1" lang="en-US" altLang="zh-CN" dirty="0"/>
          </a:p>
          <a:p>
            <a:r>
              <a:rPr kumimoji="1" lang="en-US" altLang="zh-CN" dirty="0" err="1"/>
              <a:t>deviceToken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310862" y="4359510"/>
            <a:ext cx="1512702" cy="1184321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QQ</a:t>
            </a:r>
            <a:r>
              <a:rPr kumimoji="1" lang="zh-CN" altLang="en-US"/>
              <a:t>服务器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-760351" y="4628505"/>
            <a:ext cx="358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dirty="0"/>
              <a:t>3</a:t>
            </a:r>
            <a:r>
              <a:rPr kumimoji="1" lang="en-US" altLang="zh-CN" dirty="0"/>
              <a:t>.</a:t>
            </a:r>
            <a:r>
              <a:rPr kumimoji="1" lang="zh-CN" altLang="en-US" dirty="0"/>
              <a:t>发送当前用户的</a:t>
            </a:r>
            <a:r>
              <a:rPr kumimoji="1" lang="en-US" altLang="zh-CN" dirty="0" err="1"/>
              <a:t>deviceToken</a:t>
            </a:r>
            <a:endParaRPr kumimoji="1" lang="en-US" altLang="zh-CN" dirty="0"/>
          </a:p>
          <a:p>
            <a:r>
              <a:rPr kumimoji="1" lang="zh-CN" altLang="en-US" dirty="0"/>
              <a:t>和用户的标志</a:t>
            </a:r>
            <a:r>
              <a:rPr kumimoji="1" lang="en-US" altLang="zh-CN" dirty="0"/>
              <a:t>(</a:t>
            </a:r>
            <a:r>
              <a:rPr kumimoji="1" lang="zh-CN" altLang="en-US" dirty="0"/>
              <a:t>比如</a:t>
            </a:r>
            <a:r>
              <a:rPr kumimoji="1" lang="en-US" altLang="zh-CN" dirty="0"/>
              <a:t>id</a:t>
            </a:r>
            <a:r>
              <a:rPr kumimoji="1" lang="zh-CN" altLang="en-US" dirty="0"/>
              <a:t>或者</a:t>
            </a:r>
            <a:r>
              <a:rPr kumimoji="1" lang="en-US" altLang="zh-CN" dirty="0" err="1"/>
              <a:t>qq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2" name="磁盘 1"/>
          <p:cNvSpPr/>
          <p:nvPr/>
        </p:nvSpPr>
        <p:spPr>
          <a:xfrm>
            <a:off x="6543922" y="3246212"/>
            <a:ext cx="2485572" cy="1520793"/>
          </a:xfrm>
          <a:prstGeom prst="flowChartMagneticDisk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数据库</a:t>
            </a:r>
            <a:endParaRPr kumimoji="1" lang="en-US" altLang="zh-CN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91494"/>
              </p:ext>
            </p:extLst>
          </p:nvPr>
        </p:nvGraphicFramePr>
        <p:xfrm>
          <a:off x="5070929" y="5350479"/>
          <a:ext cx="52977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6401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id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qq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deviceToken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张三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12345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dirty="0"/>
                        <a:t>888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831815" y="557204"/>
            <a:ext cx="3909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李四的手机</a:t>
            </a:r>
            <a:r>
              <a:rPr kumimoji="1" lang="zh-CN" altLang="zh-CN" dirty="0"/>
              <a:t>(</a:t>
            </a:r>
            <a:r>
              <a:rPr kumimoji="1" lang="zh-CN" altLang="en-US" dirty="0"/>
              <a:t>昵称</a:t>
            </a:r>
            <a:r>
              <a:rPr kumimoji="1" lang="en-US" altLang="zh-CN" dirty="0"/>
              <a:t>:</a:t>
            </a:r>
            <a:r>
              <a:rPr kumimoji="1" lang="zh-CN" altLang="en-US" dirty="0"/>
              <a:t>李四</a:t>
            </a:r>
            <a:r>
              <a:rPr kumimoji="1" lang="zh-CN" altLang="zh-CN" dirty="0"/>
              <a:t> </a:t>
            </a:r>
            <a:r>
              <a:rPr kumimoji="1" lang="zh-CN" altLang="en-US" dirty="0"/>
              <a:t>  </a:t>
            </a:r>
            <a:r>
              <a:rPr kumimoji="1" lang="en-US" altLang="zh-CN" dirty="0"/>
              <a:t>QQ:56789)</a:t>
            </a:r>
          </a:p>
          <a:p>
            <a:r>
              <a:rPr kumimoji="1" lang="zh-CN" altLang="en-US" dirty="0"/>
              <a:t>发给张三</a:t>
            </a:r>
            <a:r>
              <a:rPr kumimoji="1" lang="en-US" altLang="zh-CN" dirty="0"/>
              <a:t>(QQ12345):</a:t>
            </a:r>
            <a:r>
              <a:rPr kumimoji="1" lang="zh-CN" altLang="en-US" dirty="0"/>
              <a:t>吃饭没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030357" y="1682086"/>
            <a:ext cx="1512702" cy="1184321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QQ</a:t>
            </a:r>
            <a:r>
              <a:rPr kumimoji="1" lang="zh-CN" altLang="en-US" dirty="0"/>
              <a:t>服务器</a:t>
            </a:r>
          </a:p>
        </p:txBody>
      </p:sp>
      <p:cxnSp>
        <p:nvCxnSpPr>
          <p:cNvPr id="14" name="直线箭头连接符 13"/>
          <p:cNvCxnSpPr>
            <a:stCxn id="8" idx="2"/>
            <a:endCxn id="18" idx="0"/>
          </p:cNvCxnSpPr>
          <p:nvPr/>
        </p:nvCxnSpPr>
        <p:spPr>
          <a:xfrm>
            <a:off x="7786708" y="1203535"/>
            <a:ext cx="0" cy="4785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18" idx="1"/>
            <a:endCxn id="9" idx="3"/>
          </p:cNvCxnSpPr>
          <p:nvPr/>
        </p:nvCxnSpPr>
        <p:spPr>
          <a:xfrm flipH="1">
            <a:off x="4823564" y="2274247"/>
            <a:ext cx="2206793" cy="55672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626675" y="1606036"/>
            <a:ext cx="2258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dirty="0"/>
              <a:t>7</a:t>
            </a:r>
            <a:r>
              <a:rPr kumimoji="1" lang="en-US" altLang="zh-CN" dirty="0"/>
              <a:t>.</a:t>
            </a:r>
            <a:r>
              <a:rPr kumimoji="1" lang="zh-CN" altLang="en-US" dirty="0"/>
              <a:t>通知苹果服务器</a:t>
            </a:r>
            <a:endParaRPr kumimoji="1" lang="en-US" altLang="zh-CN" dirty="0"/>
          </a:p>
          <a:p>
            <a:r>
              <a:rPr kumimoji="1" lang="en-US" altLang="zh-CN" dirty="0"/>
              <a:t>deviceTokoen:888</a:t>
            </a:r>
          </a:p>
          <a:p>
            <a:r>
              <a:rPr kumimoji="1" lang="en-US" altLang="zh-CN" dirty="0"/>
              <a:t>body:</a:t>
            </a:r>
            <a:r>
              <a:rPr kumimoji="1" lang="zh-CN" altLang="en-US" dirty="0"/>
              <a:t>李四</a:t>
            </a:r>
            <a:r>
              <a:rPr kumimoji="1" lang="en-US" altLang="zh-CN" dirty="0"/>
              <a:t>:</a:t>
            </a:r>
            <a:r>
              <a:rPr kumimoji="1" lang="zh-CN" altLang="en-US" dirty="0"/>
              <a:t>吃饭没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cxnSp>
        <p:nvCxnSpPr>
          <p:cNvPr id="26" name="直线箭头连接符 25"/>
          <p:cNvCxnSpPr>
            <a:stCxn id="17" idx="3"/>
            <a:endCxn id="2" idx="2"/>
          </p:cNvCxnSpPr>
          <p:nvPr/>
        </p:nvCxnSpPr>
        <p:spPr>
          <a:xfrm flipV="1">
            <a:off x="4823564" y="4006609"/>
            <a:ext cx="1720358" cy="9450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2" idx="3"/>
            <a:endCxn id="3" idx="0"/>
          </p:cNvCxnSpPr>
          <p:nvPr/>
        </p:nvCxnSpPr>
        <p:spPr>
          <a:xfrm flipH="1">
            <a:off x="7719786" y="4767005"/>
            <a:ext cx="66922" cy="5834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18" idx="2"/>
            <a:endCxn id="2" idx="1"/>
          </p:cNvCxnSpPr>
          <p:nvPr/>
        </p:nvCxnSpPr>
        <p:spPr>
          <a:xfrm>
            <a:off x="7786708" y="2866407"/>
            <a:ext cx="0" cy="3798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354122" y="4767005"/>
            <a:ext cx="153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4.</a:t>
            </a:r>
            <a:r>
              <a:rPr kumimoji="1" lang="zh-CN" altLang="en-US"/>
              <a:t>存进数据库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853899" y="1293517"/>
            <a:ext cx="175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/>
              <a:t>5</a:t>
            </a:r>
            <a:r>
              <a:rPr kumimoji="1" lang="en-US" altLang="zh-CN"/>
              <a:t>.</a:t>
            </a:r>
            <a:r>
              <a:rPr kumimoji="1" lang="zh-CN" altLang="en-US"/>
              <a:t>有人发送消息</a:t>
            </a:r>
          </a:p>
        </p:txBody>
      </p:sp>
      <p:cxnSp>
        <p:nvCxnSpPr>
          <p:cNvPr id="71" name="肘形连接符 70"/>
          <p:cNvCxnSpPr>
            <a:stCxn id="9" idx="0"/>
            <a:endCxn id="5" idx="0"/>
          </p:cNvCxnSpPr>
          <p:nvPr/>
        </p:nvCxnSpPr>
        <p:spPr>
          <a:xfrm rot="16200000" flipV="1">
            <a:off x="1237941" y="-590460"/>
            <a:ext cx="936375" cy="4722171"/>
          </a:xfrm>
          <a:prstGeom prst="bentConnector3">
            <a:avLst>
              <a:gd name="adj1" fmla="val 124413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-517070" y="739519"/>
            <a:ext cx="45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8.</a:t>
            </a:r>
            <a:r>
              <a:rPr kumimoji="1" lang="zh-CN" altLang="en-US" dirty="0"/>
              <a:t>通过</a:t>
            </a:r>
            <a:r>
              <a:rPr kumimoji="1" lang="en-US" altLang="zh-CN" dirty="0" err="1"/>
              <a:t>deviceToken</a:t>
            </a:r>
            <a:r>
              <a:rPr kumimoji="1" lang="zh-CN" altLang="en-US" dirty="0"/>
              <a:t>找到张三现在的设备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144700" y="2860100"/>
            <a:ext cx="3840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dirty="0"/>
              <a:t>6</a:t>
            </a:r>
            <a:r>
              <a:rPr kumimoji="1" lang="en-US" altLang="zh-CN" dirty="0"/>
              <a:t>.</a:t>
            </a:r>
            <a:r>
              <a:rPr kumimoji="1" lang="zh-CN" altLang="en-US" dirty="0"/>
              <a:t>去数据库查询张三的</a:t>
            </a:r>
            <a:r>
              <a:rPr kumimoji="1" lang="en-US" altLang="zh-CN" dirty="0" err="1"/>
              <a:t>deviceToken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764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6071" y="1433287"/>
            <a:ext cx="8599715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一</a:t>
            </a:r>
            <a:r>
              <a:rPr kumimoji="1" lang="en-US" altLang="zh-CN"/>
              <a:t>.</a:t>
            </a:r>
            <a:r>
              <a:rPr kumimoji="1" lang="zh-CN" altLang="en-US"/>
              <a:t>开发</a:t>
            </a:r>
            <a:r>
              <a:rPr kumimoji="1" lang="en-US" altLang="zh-CN"/>
              <a:t>iOS</a:t>
            </a:r>
            <a:r>
              <a:rPr kumimoji="1" lang="zh-CN" altLang="en-US"/>
              <a:t>程序的推送功能</a:t>
            </a:r>
            <a:r>
              <a:rPr kumimoji="1" lang="en-US" altLang="zh-CN"/>
              <a:t>,</a:t>
            </a:r>
            <a:r>
              <a:rPr kumimoji="1" lang="zh-CN" altLang="en-US"/>
              <a:t> </a:t>
            </a:r>
            <a:r>
              <a:rPr kumimoji="1" lang="en-US" altLang="zh-CN"/>
              <a:t>iOS</a:t>
            </a:r>
            <a:r>
              <a:rPr kumimoji="1" lang="zh-CN" altLang="en-US"/>
              <a:t>端需要做的事</a:t>
            </a:r>
            <a:endParaRPr kumimoji="1" lang="en-US" altLang="zh-CN"/>
          </a:p>
          <a:p>
            <a:r>
              <a:rPr kumimoji="1" lang="zh-CN" altLang="zh-CN"/>
              <a:t>1</a:t>
            </a:r>
            <a:r>
              <a:rPr kumimoji="1" lang="en-US" altLang="zh-CN"/>
              <a:t>.</a:t>
            </a:r>
            <a:r>
              <a:rPr kumimoji="1" lang="zh-CN" altLang="en-US"/>
              <a:t>请求苹果获得</a:t>
            </a:r>
            <a:r>
              <a:rPr kumimoji="1" lang="en-US" altLang="zh-CN"/>
              <a:t>deviceToken</a:t>
            </a:r>
          </a:p>
          <a:p>
            <a:r>
              <a:rPr kumimoji="1" lang="zh-CN" altLang="zh-CN"/>
              <a:t>2</a:t>
            </a:r>
            <a:r>
              <a:rPr kumimoji="1" lang="en-US" altLang="zh-CN"/>
              <a:t>.</a:t>
            </a:r>
            <a:r>
              <a:rPr kumimoji="1" lang="zh-CN" altLang="en-US"/>
              <a:t>得到苹果返回的</a:t>
            </a:r>
            <a:r>
              <a:rPr kumimoji="1" lang="en-US" altLang="zh-CN"/>
              <a:t>deviceToken</a:t>
            </a:r>
          </a:p>
          <a:p>
            <a:r>
              <a:rPr kumimoji="1" lang="zh-CN" altLang="zh-CN"/>
              <a:t>3</a:t>
            </a:r>
            <a:r>
              <a:rPr kumimoji="1" lang="en-US" altLang="zh-CN"/>
              <a:t>.</a:t>
            </a:r>
            <a:r>
              <a:rPr kumimoji="1" lang="zh-CN" altLang="en-US"/>
              <a:t>发送</a:t>
            </a:r>
            <a:r>
              <a:rPr kumimoji="1" lang="en-US" altLang="zh-CN"/>
              <a:t>deviceToken</a:t>
            </a:r>
            <a:r>
              <a:rPr kumimoji="1" lang="zh-CN" altLang="en-US"/>
              <a:t>给公司的服务器</a:t>
            </a:r>
            <a:endParaRPr kumimoji="1" lang="en-US" altLang="zh-CN"/>
          </a:p>
          <a:p>
            <a:r>
              <a:rPr kumimoji="1" lang="zh-CN" altLang="zh-CN"/>
              <a:t>4</a:t>
            </a:r>
            <a:r>
              <a:rPr kumimoji="1" lang="en-US" altLang="zh-CN"/>
              <a:t>.</a:t>
            </a:r>
            <a:r>
              <a:rPr kumimoji="1" lang="zh-CN" altLang="en-US"/>
              <a:t>监听用户对通知的点击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二</a:t>
            </a:r>
            <a:r>
              <a:rPr kumimoji="1" lang="en-US" altLang="zh-CN"/>
              <a:t>.</a:t>
            </a:r>
            <a:r>
              <a:rPr kumimoji="1" lang="zh-CN" altLang="en-US"/>
              <a:t>调试</a:t>
            </a:r>
            <a:r>
              <a:rPr kumimoji="1" lang="en-US" altLang="zh-CN"/>
              <a:t>iOS</a:t>
            </a:r>
            <a:r>
              <a:rPr kumimoji="1" lang="zh-CN" altLang="en-US"/>
              <a:t>的远程推送功能</a:t>
            </a:r>
            <a:r>
              <a:rPr kumimoji="1" lang="zh-CN" altLang="zh-CN"/>
              <a:t>,</a:t>
            </a:r>
            <a:r>
              <a:rPr kumimoji="1" lang="zh-CN" altLang="en-US"/>
              <a:t> 必备条件</a:t>
            </a:r>
            <a:r>
              <a:rPr kumimoji="1" lang="en-US" altLang="zh-CN"/>
              <a:t>:</a:t>
            </a:r>
          </a:p>
          <a:p>
            <a:r>
              <a:rPr kumimoji="1" lang="zh-CN" altLang="zh-CN"/>
              <a:t>1</a:t>
            </a:r>
            <a:r>
              <a:rPr kumimoji="1" lang="en-US" altLang="zh-CN"/>
              <a:t>.</a:t>
            </a:r>
            <a:r>
              <a:rPr kumimoji="1" lang="zh-CN" altLang="en-US"/>
              <a:t>真机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zh-CN"/>
              <a:t>2</a:t>
            </a:r>
            <a:r>
              <a:rPr kumimoji="1" lang="en-US" altLang="zh-CN"/>
              <a:t>.</a:t>
            </a:r>
            <a:r>
              <a:rPr kumimoji="1" lang="zh-CN" altLang="en-US"/>
              <a:t>调试推送需要的证书文件</a:t>
            </a:r>
            <a:endParaRPr kumimoji="1" lang="en-US" altLang="zh-CN"/>
          </a:p>
          <a:p>
            <a:r>
              <a:rPr kumimoji="1" lang="en-US" altLang="zh-CN"/>
              <a:t>1&gt; </a:t>
            </a:r>
            <a:r>
              <a:rPr kumimoji="1" lang="en-US" altLang="zh-CN">
                <a:solidFill>
                  <a:srgbClr val="FF0000"/>
                </a:solidFill>
              </a:rPr>
              <a:t>aps_development.cer</a:t>
            </a:r>
            <a:r>
              <a:rPr kumimoji="1" lang="en-US" altLang="zh-CN"/>
              <a:t> : </a:t>
            </a:r>
            <a:r>
              <a:rPr kumimoji="1" lang="zh-CN" altLang="en-US"/>
              <a:t>某台电脑就能调试某个</a:t>
            </a:r>
            <a:r>
              <a:rPr kumimoji="1" lang="en-US" altLang="zh-CN"/>
              <a:t>app</a:t>
            </a:r>
            <a:r>
              <a:rPr kumimoji="1" lang="zh-CN" altLang="en-US"/>
              <a:t>的推送服务</a:t>
            </a:r>
            <a:endParaRPr kumimoji="1" lang="en-US" altLang="zh-CN"/>
          </a:p>
          <a:p>
            <a:r>
              <a:rPr kumimoji="1" lang="zh-CN" altLang="zh-CN"/>
              <a:t>2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>
                <a:solidFill>
                  <a:schemeClr val="accent5"/>
                </a:solidFill>
              </a:rPr>
              <a:t>ios_development.cer</a:t>
            </a:r>
            <a:r>
              <a:rPr kumimoji="1" lang="zh-CN" altLang="en-US">
                <a:solidFill>
                  <a:schemeClr val="accent5"/>
                </a:solidFill>
              </a:rPr>
              <a:t> </a:t>
            </a:r>
            <a:r>
              <a:rPr kumimoji="1" lang="en-US" altLang="zh-CN"/>
              <a:t>:</a:t>
            </a:r>
            <a:r>
              <a:rPr kumimoji="1" lang="zh-CN" altLang="en-US"/>
              <a:t> 让电脑具备真机调试的能力</a:t>
            </a:r>
            <a:r>
              <a:rPr kumimoji="1" lang="en-US" altLang="zh-CN"/>
              <a:t>(</a:t>
            </a:r>
            <a:r>
              <a:rPr kumimoji="1" lang="zh-CN" altLang="en-US"/>
              <a:t>调试设备</a:t>
            </a:r>
            <a:r>
              <a:rPr kumimoji="1" lang="en-US" altLang="zh-CN"/>
              <a:t>)</a:t>
            </a:r>
          </a:p>
          <a:p>
            <a:r>
              <a:rPr kumimoji="1" lang="zh-CN" altLang="zh-CN"/>
              <a:t>3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>
                <a:solidFill>
                  <a:srgbClr val="4BACC6"/>
                </a:solidFill>
              </a:rPr>
              <a:t>iphone5_qq.mobileprovision</a:t>
            </a:r>
            <a:r>
              <a:rPr kumimoji="1" lang="zh-CN" altLang="en-US"/>
              <a:t> </a:t>
            </a:r>
            <a:r>
              <a:rPr kumimoji="1" lang="en-US" altLang="zh-CN"/>
              <a:t>:</a:t>
            </a:r>
            <a:r>
              <a:rPr kumimoji="1" lang="zh-CN" altLang="en-US"/>
              <a:t> 某台电脑就能利用某台设备调试某个程序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三</a:t>
            </a:r>
            <a:r>
              <a:rPr kumimoji="1" lang="zh-CN" altLang="zh-CN"/>
              <a:t>.</a:t>
            </a:r>
            <a:r>
              <a:rPr kumimoji="1" lang="zh-CN" altLang="en-US"/>
              <a:t>发布具有推送服务的</a:t>
            </a:r>
            <a:r>
              <a:rPr kumimoji="1" lang="en-US" altLang="zh-CN"/>
              <a:t>app</a:t>
            </a:r>
          </a:p>
          <a:p>
            <a:r>
              <a:rPr kumimoji="1" lang="en-US" altLang="zh-CN"/>
              <a:t>1&gt; </a:t>
            </a:r>
            <a:r>
              <a:rPr kumimoji="1" lang="en-US" altLang="zh-CN">
                <a:solidFill>
                  <a:schemeClr val="accent6"/>
                </a:solidFill>
              </a:rPr>
              <a:t>aps_production.cer</a:t>
            </a:r>
            <a:r>
              <a:rPr kumimoji="1" lang="zh-CN" altLang="en-US">
                <a:solidFill>
                  <a:schemeClr val="accent6"/>
                </a:solidFill>
              </a:rPr>
              <a:t> </a:t>
            </a:r>
            <a:r>
              <a:rPr kumimoji="1" lang="en-US" altLang="zh-CN"/>
              <a:t>:</a:t>
            </a:r>
            <a:r>
              <a:rPr kumimoji="1" lang="zh-CN" altLang="en-US"/>
              <a:t> 如果发布的程序中包含了推送服务</a:t>
            </a:r>
            <a:r>
              <a:rPr kumimoji="1" lang="en-US" altLang="zh-CN"/>
              <a:t>,</a:t>
            </a:r>
            <a:r>
              <a:rPr kumimoji="1" lang="zh-CN" altLang="en-US"/>
              <a:t>就必须安装这个证书</a:t>
            </a:r>
            <a:endParaRPr kumimoji="1" lang="en-US" altLang="zh-CN"/>
          </a:p>
          <a:p>
            <a:r>
              <a:rPr kumimoji="1" lang="zh-CN" altLang="zh-CN"/>
              <a:t>2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>
                <a:solidFill>
                  <a:schemeClr val="accent5"/>
                </a:solidFill>
              </a:rPr>
              <a:t>ios_distribution.cer</a:t>
            </a:r>
            <a:r>
              <a:rPr kumimoji="1" lang="zh-CN" altLang="en-US">
                <a:solidFill>
                  <a:schemeClr val="accent5"/>
                </a:solidFill>
              </a:rPr>
              <a:t> </a:t>
            </a:r>
            <a:r>
              <a:rPr kumimoji="1" lang="zh-CN" altLang="en-US"/>
              <a:t> </a:t>
            </a:r>
            <a:r>
              <a:rPr kumimoji="1" lang="en-US" altLang="zh-CN"/>
              <a:t>:</a:t>
            </a:r>
            <a:r>
              <a:rPr kumimoji="1" lang="zh-CN" altLang="en-US"/>
              <a:t> 让电脑具备发布程序的能力</a:t>
            </a:r>
            <a:endParaRPr kumimoji="1" lang="en-US" altLang="zh-CN"/>
          </a:p>
          <a:p>
            <a:r>
              <a:rPr kumimoji="1" lang="zh-CN" altLang="zh-CN"/>
              <a:t>3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>
                <a:solidFill>
                  <a:srgbClr val="4BACC6"/>
                </a:solidFill>
              </a:rPr>
              <a:t>qq.mobileprovision</a:t>
            </a:r>
            <a:r>
              <a:rPr kumimoji="1" lang="zh-CN" altLang="en-US"/>
              <a:t>  </a:t>
            </a:r>
            <a:r>
              <a:rPr kumimoji="1" lang="en-US" altLang="zh-CN"/>
              <a:t>:</a:t>
            </a:r>
            <a:r>
              <a:rPr kumimoji="1" lang="zh-CN" altLang="en-US"/>
              <a:t> 某台电脑就能发布某个程序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330007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1" y="1568102"/>
            <a:ext cx="7275286" cy="4805282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获得</a:t>
            </a:r>
            <a:r>
              <a:rPr kumimoji="1" lang="en-US" altLang="zh-CN" dirty="0"/>
              <a:t>deviceToken</a:t>
            </a:r>
            <a:r>
              <a:rPr kumimoji="1" lang="zh-CN" altLang="en-US" dirty="0"/>
              <a:t>的过程</a:t>
            </a:r>
          </a:p>
        </p:txBody>
      </p:sp>
    </p:spTree>
    <p:extLst>
      <p:ext uri="{BB962C8B-B14F-4D97-AF65-F5344CB8AC3E}">
        <p14:creationId xmlns:p14="http://schemas.microsoft.com/office/powerpoint/2010/main" val="296971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14" y="1432469"/>
            <a:ext cx="7139214" cy="4956361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获得</a:t>
            </a:r>
            <a:r>
              <a:rPr kumimoji="1" lang="en-US" altLang="zh-CN" dirty="0"/>
              <a:t>deviceToken</a:t>
            </a:r>
            <a:r>
              <a:rPr kumimoji="1" lang="zh-CN" altLang="en-US" dirty="0"/>
              <a:t>的过程</a:t>
            </a:r>
          </a:p>
        </p:txBody>
      </p:sp>
    </p:spTree>
    <p:extLst>
      <p:ext uri="{BB962C8B-B14F-4D97-AF65-F5344CB8AC3E}">
        <p14:creationId xmlns:p14="http://schemas.microsoft.com/office/powerpoint/2010/main" val="157837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8" y="1406225"/>
            <a:ext cx="7946573" cy="4978386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98474" y="837896"/>
            <a:ext cx="8128599" cy="428782"/>
          </a:xfrm>
        </p:spPr>
        <p:txBody>
          <a:bodyPr/>
          <a:lstStyle/>
          <a:p>
            <a:r>
              <a:rPr kumimoji="1" lang="zh-CN" altLang="en-US" sz="1800" dirty="0"/>
              <a:t>从获得</a:t>
            </a:r>
            <a:r>
              <a:rPr kumimoji="1" lang="en-US" altLang="zh-CN" sz="1800" dirty="0"/>
              <a:t>deviceToken</a:t>
            </a:r>
            <a:r>
              <a:rPr kumimoji="1" lang="zh-CN" altLang="en-US" sz="1800" dirty="0"/>
              <a:t> 到 推送消息给设备 的过程</a:t>
            </a:r>
          </a:p>
        </p:txBody>
      </p:sp>
    </p:spTree>
    <p:extLst>
      <p:ext uri="{BB962C8B-B14F-4D97-AF65-F5344CB8AC3E}">
        <p14:creationId xmlns:p14="http://schemas.microsoft.com/office/powerpoint/2010/main" val="109778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推送</a:t>
            </a:r>
            <a:r>
              <a:rPr lang="zh-CN" altLang="en-US"/>
              <a:t>通知的呈现效果</a:t>
            </a:r>
            <a:endParaRPr lang="en-US" altLang="zh-CN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425524" y="1389870"/>
            <a:ext cx="5565067" cy="437323"/>
          </a:xfrm>
        </p:spPr>
        <p:txBody>
          <a:bodyPr>
            <a:normAutofit/>
          </a:bodyPr>
          <a:lstStyle/>
          <a:p>
            <a:r>
              <a:rPr lang="zh-CN" altLang="en-US" sz="1800"/>
              <a:t>呈现</a:t>
            </a:r>
            <a:r>
              <a:rPr kumimoji="1" lang="zh-CN" altLang="en-US" sz="1800" dirty="0"/>
              <a:t>推送</a:t>
            </a:r>
            <a:r>
              <a:rPr lang="zh-CN" altLang="en-US" sz="1800"/>
              <a:t>通知的同时，还可以更新</a:t>
            </a:r>
            <a:r>
              <a:rPr lang="en-US" altLang="zh-CN" sz="1800"/>
              <a:t>app</a:t>
            </a:r>
            <a:r>
              <a:rPr lang="zh-CN" altLang="en-US" sz="1800"/>
              <a:t>图标的数字</a:t>
            </a:r>
            <a:endParaRPr lang="en-US" altLang="zh-CN" sz="180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370035" y="1404139"/>
            <a:ext cx="2203912" cy="423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spcBef>
                <a:spcPts val="8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9pPr>
          </a:lstStyle>
          <a:p>
            <a:r>
              <a:rPr lang="zh-CN" altLang="en-US" sz="1800"/>
              <a:t>锁屏时也照样呈现</a:t>
            </a:r>
            <a:endParaRPr lang="en-US" altLang="zh-CN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99" y="1827193"/>
            <a:ext cx="2625823" cy="46608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86" y="1827193"/>
            <a:ext cx="2625823" cy="46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7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推送</a:t>
            </a:r>
            <a:r>
              <a:rPr lang="zh-CN" altLang="en-US"/>
              <a:t>通知的呈现效果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0224" y="1374830"/>
            <a:ext cx="8326849" cy="465861"/>
          </a:xfrm>
        </p:spPr>
        <p:txBody>
          <a:bodyPr>
            <a:normAutofit/>
          </a:bodyPr>
          <a:lstStyle/>
          <a:p>
            <a:r>
              <a:rPr lang="zh-CN" altLang="en-US" sz="1800"/>
              <a:t>用户接收的</a:t>
            </a:r>
            <a:r>
              <a:rPr kumimoji="1" lang="zh-CN" altLang="en-US" sz="1800" dirty="0"/>
              <a:t>推送</a:t>
            </a:r>
            <a:r>
              <a:rPr lang="zh-CN" altLang="en-US" sz="1800"/>
              <a:t>通知，都会展示在</a:t>
            </a:r>
            <a:r>
              <a:rPr lang="en-US" altLang="zh-CN" sz="1800"/>
              <a:t>“</a:t>
            </a:r>
            <a:r>
              <a:rPr lang="en-US" altLang="en-US" sz="1800"/>
              <a:t>通知中心</a:t>
            </a:r>
            <a:r>
              <a:rPr lang="en-US" altLang="zh-CN" sz="1800"/>
              <a:t>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1812153"/>
            <a:ext cx="2625822" cy="4660835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4078337" y="3158514"/>
            <a:ext cx="4698191" cy="465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8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9pPr>
          </a:lstStyle>
          <a:p>
            <a:pPr marL="0" indent="0" algn="ctr">
              <a:buNone/>
            </a:pPr>
            <a:r>
              <a:rPr lang="zh-CN" altLang="en-US" sz="1800"/>
              <a:t>从屏幕顶部往下滑，就能调出“通知中心”</a:t>
            </a:r>
            <a:endParaRPr lang="en-US" altLang="zh-CN" sz="1800"/>
          </a:p>
        </p:txBody>
      </p:sp>
      <p:cxnSp>
        <p:nvCxnSpPr>
          <p:cNvPr id="9" name="直线箭头连接符 8"/>
          <p:cNvCxnSpPr/>
          <p:nvPr/>
        </p:nvCxnSpPr>
        <p:spPr>
          <a:xfrm>
            <a:off x="3653319" y="1840691"/>
            <a:ext cx="0" cy="16409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3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推送</a:t>
            </a:r>
            <a:r>
              <a:rPr lang="zh-CN" altLang="en-US"/>
              <a:t>通知的呈现效果总结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947" y="1374830"/>
            <a:ext cx="8547663" cy="5074722"/>
          </a:xfrm>
        </p:spPr>
        <p:txBody>
          <a:bodyPr>
            <a:normAutofit/>
          </a:bodyPr>
          <a:lstStyle/>
          <a:p>
            <a:r>
              <a:rPr lang="zh-CN" altLang="en-US" sz="1800"/>
              <a:t>总结一下，</a:t>
            </a:r>
            <a:r>
              <a:rPr kumimoji="1" lang="zh-CN" altLang="en-US" sz="1800" dirty="0"/>
              <a:t>推送</a:t>
            </a:r>
            <a:r>
              <a:rPr lang="zh-CN" altLang="en-US" sz="1800"/>
              <a:t>通知有</a:t>
            </a:r>
            <a:r>
              <a:rPr lang="en-US" altLang="zh-CN" sz="1800"/>
              <a:t>5</a:t>
            </a:r>
            <a:r>
              <a:rPr lang="zh-CN" altLang="en-US" sz="1800"/>
              <a:t>种不同的呈现效果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在屏幕顶部显示一块横幅（</a:t>
            </a:r>
            <a:r>
              <a:rPr lang="zh-CN" altLang="en-US" sz="1800">
                <a:solidFill>
                  <a:srgbClr val="FF0000"/>
                </a:solidFill>
              </a:rPr>
              <a:t>显示具体内容</a:t>
            </a:r>
            <a:r>
              <a:rPr lang="zh-CN" altLang="en-US" sz="1800"/>
              <a:t>）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在屏幕中间弹出一个</a:t>
            </a:r>
            <a:r>
              <a:rPr lang="en-US" altLang="zh-CN" sz="1800"/>
              <a:t>UIAlertView</a:t>
            </a:r>
            <a:r>
              <a:rPr lang="zh-CN" altLang="en-US" sz="1800"/>
              <a:t>（</a:t>
            </a:r>
            <a:r>
              <a:rPr lang="zh-CN" altLang="en-US" sz="1800">
                <a:solidFill>
                  <a:srgbClr val="FF0000"/>
                </a:solidFill>
              </a:rPr>
              <a:t>显示具体内容</a:t>
            </a:r>
            <a:r>
              <a:rPr lang="zh-CN" altLang="en-US" sz="1800"/>
              <a:t>）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在锁屏界面显示一块横幅（锁屏状态下，</a:t>
            </a:r>
            <a:r>
              <a:rPr lang="zh-CN" altLang="en-US" sz="1800">
                <a:solidFill>
                  <a:srgbClr val="FF0000"/>
                </a:solidFill>
              </a:rPr>
              <a:t>显示具体内容</a:t>
            </a:r>
            <a:r>
              <a:rPr lang="zh-CN" altLang="en-US" sz="1800"/>
              <a:t>）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更新</a:t>
            </a:r>
            <a:r>
              <a:rPr lang="en-US" altLang="zh-CN" sz="1800"/>
              <a:t>app</a:t>
            </a:r>
            <a:r>
              <a:rPr lang="zh-CN" altLang="en-US" sz="1800"/>
              <a:t>图标的数字（</a:t>
            </a:r>
            <a:r>
              <a:rPr lang="zh-CN" altLang="en-US" sz="1800">
                <a:solidFill>
                  <a:srgbClr val="FF0000"/>
                </a:solidFill>
              </a:rPr>
              <a:t>说明新内容的数量</a:t>
            </a:r>
            <a:r>
              <a:rPr lang="zh-CN" altLang="en-US" sz="1800"/>
              <a:t>）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播放音效（</a:t>
            </a:r>
            <a:r>
              <a:rPr lang="zh-CN" altLang="en-US" sz="1800">
                <a:solidFill>
                  <a:srgbClr val="FF0000"/>
                </a:solidFill>
              </a:rPr>
              <a:t>提醒作用</a:t>
            </a:r>
            <a:r>
              <a:rPr lang="zh-CN" altLang="en-US" sz="1800"/>
              <a:t>）</a:t>
            </a:r>
            <a:endParaRPr lang="en-US" altLang="zh-CN" sz="1800"/>
          </a:p>
          <a:p>
            <a:pPr>
              <a:buFont typeface="Wingdings" charset="2"/>
              <a:buChar char="p"/>
            </a:pP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85215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推送</a:t>
            </a:r>
            <a:r>
              <a:rPr lang="zh-CN" altLang="en-US"/>
              <a:t>通知的呈现效果设置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947" y="1374830"/>
            <a:ext cx="8547663" cy="423054"/>
          </a:xfrm>
        </p:spPr>
        <p:txBody>
          <a:bodyPr>
            <a:normAutofit/>
          </a:bodyPr>
          <a:lstStyle/>
          <a:p>
            <a:r>
              <a:rPr lang="zh-CN" altLang="en-US" sz="1800"/>
              <a:t>显示横幅还是</a:t>
            </a:r>
            <a:r>
              <a:rPr lang="en-US" altLang="zh-CN" sz="1800"/>
              <a:t>UIAlertView</a:t>
            </a:r>
            <a:r>
              <a:rPr lang="zh-CN" altLang="en-US" sz="1800"/>
              <a:t>，取决于用户的设置</a:t>
            </a:r>
            <a:endParaRPr lang="en-US" altLang="zh-CN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" y="1897767"/>
            <a:ext cx="2170484" cy="3852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100" y="1897766"/>
            <a:ext cx="2170485" cy="3852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16" y="1897766"/>
            <a:ext cx="2170484" cy="3852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044" y="1897769"/>
            <a:ext cx="2170484" cy="3852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5047808" y="5881757"/>
            <a:ext cx="1359771" cy="423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8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9pPr>
          </a:lstStyle>
          <a:p>
            <a:pPr marL="0" indent="0" algn="ctr">
              <a:buNone/>
            </a:pPr>
            <a:r>
              <a:rPr lang="zh-CN" altLang="en-US" sz="1800"/>
              <a:t>显示横幅</a:t>
            </a:r>
            <a:endParaRPr lang="en-US" altLang="zh-CN" sz="180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7026867" y="5851623"/>
            <a:ext cx="1901224" cy="423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8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9pPr>
          </a:lstStyle>
          <a:p>
            <a:pPr marL="0" indent="0" algn="ctr">
              <a:buNone/>
            </a:pPr>
            <a:r>
              <a:rPr lang="zh-CN" altLang="en-US" sz="1800"/>
              <a:t>显示</a:t>
            </a:r>
            <a:r>
              <a:rPr lang="en-US" altLang="zh-CN" sz="1800"/>
              <a:t>UIAlertView</a:t>
            </a:r>
          </a:p>
        </p:txBody>
      </p:sp>
    </p:spTree>
    <p:extLst>
      <p:ext uri="{BB962C8B-B14F-4D97-AF65-F5344CB8AC3E}">
        <p14:creationId xmlns:p14="http://schemas.microsoft.com/office/powerpoint/2010/main" val="187137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推送</a:t>
            </a:r>
            <a:r>
              <a:rPr lang="zh-CN" altLang="en-US"/>
              <a:t>通知的呈现效果设置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682" y="1455989"/>
            <a:ext cx="4694548" cy="4950756"/>
          </a:xfrm>
        </p:spPr>
        <p:txBody>
          <a:bodyPr>
            <a:normAutofit/>
          </a:bodyPr>
          <a:lstStyle/>
          <a:p>
            <a:r>
              <a:rPr lang="zh-CN" altLang="en-US" sz="1800"/>
              <a:t>用户也可以决定是否要开启以下</a:t>
            </a:r>
            <a:r>
              <a:rPr lang="zh-CN" altLang="zh-CN" sz="1800"/>
              <a:t>4</a:t>
            </a:r>
            <a:r>
              <a:rPr lang="zh-CN" altLang="en-US" sz="1800"/>
              <a:t>个功能：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显示</a:t>
            </a:r>
            <a:r>
              <a:rPr lang="en-US" altLang="zh-CN" sz="1800"/>
              <a:t>App</a:t>
            </a:r>
            <a:r>
              <a:rPr lang="zh-CN" altLang="en-US" sz="1800"/>
              <a:t>图标数字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播放音效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锁屏显示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显示在“通知中心”</a:t>
            </a:r>
            <a:endParaRPr lang="en-US" altLang="zh-CN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67" y="1450975"/>
            <a:ext cx="2625822" cy="46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0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内购、广告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优势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优势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内购、广告.thmx</Template>
  <TotalTime>6461</TotalTime>
  <Words>1685</Words>
  <Application>Microsoft Macintosh PowerPoint</Application>
  <PresentationFormat>全屏显示(4:3)</PresentationFormat>
  <Paragraphs>368</Paragraphs>
  <Slides>45</Slides>
  <Notes>31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6" baseType="lpstr">
      <vt:lpstr>内购、广告</vt:lpstr>
      <vt:lpstr>推送通知</vt:lpstr>
      <vt:lpstr>推送通知</vt:lpstr>
      <vt:lpstr>推送通知的作用</vt:lpstr>
      <vt:lpstr>推送通知的呈现效果</vt:lpstr>
      <vt:lpstr>推送通知的呈现效果</vt:lpstr>
      <vt:lpstr>推送通知的呈现效果</vt:lpstr>
      <vt:lpstr>推送通知的呈现效果总结</vt:lpstr>
      <vt:lpstr>推送通知的呈现效果设置</vt:lpstr>
      <vt:lpstr>推送通知的呈现效果设置</vt:lpstr>
      <vt:lpstr>推送通知的使用细节</vt:lpstr>
      <vt:lpstr>本地推送通知</vt:lpstr>
      <vt:lpstr>如何发出本地推送通知</vt:lpstr>
      <vt:lpstr>如何发出本地推送通知</vt:lpstr>
      <vt:lpstr>本地推送通知的其他属性</vt:lpstr>
      <vt:lpstr>点击本地推送通知</vt:lpstr>
      <vt:lpstr>远程推送通知</vt:lpstr>
      <vt:lpstr>远程推送通知使用须知</vt:lpstr>
      <vt:lpstr>PowerPoint 演示文稿</vt:lpstr>
      <vt:lpstr>远程推送通知的作用</vt:lpstr>
      <vt:lpstr>证书配置01 – 创建App ID</vt:lpstr>
      <vt:lpstr>证书配置02 – 为App ID创建APNs SSL证书</vt:lpstr>
      <vt:lpstr>证书配置02 – 为App ID创建APNs SSL证书</vt:lpstr>
      <vt:lpstr>证书配置02 – 为App ID创建APNs SSL证书</vt:lpstr>
      <vt:lpstr>证书配置03 – 生成描述文件</vt:lpstr>
      <vt:lpstr>证书配置04 – 安装</vt:lpstr>
      <vt:lpstr>注册远程推送通知</vt:lpstr>
      <vt:lpstr>注册远程推送通知</vt:lpstr>
      <vt:lpstr>点击远程推送通知</vt:lpstr>
      <vt:lpstr>官方文档</vt:lpstr>
      <vt:lpstr>官方文档</vt:lpstr>
      <vt:lpstr>PushMeBaby</vt:lpstr>
      <vt:lpstr>PushMeBaby的使用步骤</vt:lpstr>
      <vt:lpstr>PushMeBaby的使用步骤</vt:lpstr>
      <vt:lpstr>PushMeBaby的使用步骤</vt:lpstr>
      <vt:lpstr>PushMeBaby的使用步骤</vt:lpstr>
      <vt:lpstr>JPush</vt:lpstr>
      <vt:lpstr>JPush的集成步骤</vt:lpstr>
      <vt:lpstr>JPush的集成步骤</vt:lpstr>
      <vt:lpstr>JPush的集成步骤</vt:lpstr>
      <vt:lpstr>利用JPush发送通知</vt:lpstr>
      <vt:lpstr>PowerPoint 演示文稿</vt:lpstr>
      <vt:lpstr>PowerPoint 演示文稿</vt:lpstr>
      <vt:lpstr>获得deviceToken的过程</vt:lpstr>
      <vt:lpstr>获得deviceToken的过程</vt:lpstr>
      <vt:lpstr>从获得deviceToken 到 推送消息给设备 的过程</vt:lpstr>
    </vt:vector>
  </TitlesOfParts>
  <Company>北京帷幄昊合数字娱乐科技有限公司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史上最牛的游戏</dc:title>
  <dc:creator>刘凡</dc:creator>
  <cp:lastModifiedBy>itheima</cp:lastModifiedBy>
  <cp:revision>3684</cp:revision>
  <dcterms:created xsi:type="dcterms:W3CDTF">2013-07-22T07:36:09Z</dcterms:created>
  <dcterms:modified xsi:type="dcterms:W3CDTF">2015-11-15T08:20:06Z</dcterms:modified>
</cp:coreProperties>
</file>